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68" r:id="rId3"/>
    <p:sldId id="257" r:id="rId4"/>
    <p:sldId id="260" r:id="rId5"/>
    <p:sldId id="262" r:id="rId6"/>
    <p:sldId id="261" r:id="rId7"/>
    <p:sldId id="269" r:id="rId8"/>
    <p:sldId id="271" r:id="rId9"/>
    <p:sldId id="263" r:id="rId10"/>
    <p:sldId id="264" r:id="rId11"/>
    <p:sldId id="265" r:id="rId12"/>
    <p:sldId id="266" r:id="rId13"/>
    <p:sldId id="275" r:id="rId14"/>
    <p:sldId id="267" r:id="rId15"/>
    <p:sldId id="258" r:id="rId16"/>
    <p:sldId id="270" r:id="rId17"/>
    <p:sldId id="272" r:id="rId18"/>
  </p:sldIdLst>
  <p:sldSz cx="9144000" cy="6858000" type="screen4x3"/>
  <p:notesSz cx="6669088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1471" autoAdjust="0"/>
    <p:restoredTop sz="95726" autoAdjust="0"/>
  </p:normalViewPr>
  <p:slideViewPr>
    <p:cSldViewPr>
      <p:cViewPr varScale="1">
        <p:scale>
          <a:sx n="70" d="100"/>
          <a:sy n="70" d="100"/>
        </p:scale>
        <p:origin x="11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36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8155" y="0"/>
            <a:ext cx="288936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DC8B25-CABF-43B3-8733-E756569F4157}" type="datetimeFigureOut">
              <a:rPr lang="en-GB" smtClean="0"/>
              <a:t>22/04/2019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7363"/>
            <a:ext cx="288936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8155" y="9377363"/>
            <a:ext cx="288936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F89896-076E-406D-AFC9-66784DCAD7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09383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0A60ED-205B-498E-B4AE-9032195696EE}" type="datetimeFigureOut">
              <a:rPr lang="en-GB" smtClean="0"/>
              <a:t>22/04/2019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4425" y="1233488"/>
            <a:ext cx="4440238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51220"/>
            <a:ext cx="5335270" cy="38873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8"/>
            <a:ext cx="2889938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377318"/>
            <a:ext cx="2889938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08889C-20C6-4203-912E-50B96D731C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66210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600"/>
              </a:spcBef>
            </a:pPr>
            <a:r>
              <a:rPr lang="en-GB" b="1" dirty="0">
                <a:cs typeface="Arial" panose="020B0604020202020204" pitchFamily="34" charset="0"/>
              </a:rPr>
              <a:t>Collaborative approach </a:t>
            </a:r>
            <a:r>
              <a:rPr lang="en-GB" dirty="0">
                <a:cs typeface="Arial" panose="020B0604020202020204" pitchFamily="34" charset="0"/>
              </a:rPr>
              <a:t>not a provision.</a:t>
            </a:r>
          </a:p>
          <a:p>
            <a:pPr>
              <a:spcBef>
                <a:spcPts val="600"/>
              </a:spcBef>
            </a:pPr>
            <a:r>
              <a:rPr lang="en-GB" dirty="0">
                <a:cs typeface="Arial" panose="020B0604020202020204" pitchFamily="34" charset="0"/>
              </a:rPr>
              <a:t>Offering a timely response  - essential for families who need some support</a:t>
            </a:r>
          </a:p>
          <a:p>
            <a:pPr>
              <a:spcBef>
                <a:spcPts val="600"/>
              </a:spcBef>
            </a:pPr>
            <a:r>
              <a:rPr lang="en-GB" dirty="0">
                <a:cs typeface="Arial" panose="020B0604020202020204" pitchFamily="34" charset="0"/>
              </a:rPr>
              <a:t>An entitlement to help if and when they need it at any point in a child or young person’s life</a:t>
            </a:r>
          </a:p>
          <a:p>
            <a:pPr>
              <a:spcBef>
                <a:spcPts val="600"/>
              </a:spcBef>
            </a:pPr>
            <a:r>
              <a:rPr lang="en-GB" dirty="0">
                <a:cs typeface="Arial" panose="020B0604020202020204" pitchFamily="34" charset="0"/>
              </a:rPr>
              <a:t>Families can approach anyone working with them</a:t>
            </a:r>
          </a:p>
          <a:p>
            <a:pPr>
              <a:spcBef>
                <a:spcPts val="600"/>
              </a:spcBef>
            </a:pPr>
            <a:r>
              <a:rPr lang="en-GB" dirty="0">
                <a:cs typeface="Arial" panose="020B0604020202020204" pitchFamily="34" charset="0"/>
              </a:rPr>
              <a:t>Anybody working with children, young people and families is responsible for </a:t>
            </a:r>
            <a:r>
              <a:rPr lang="en-GB" b="1" dirty="0">
                <a:cs typeface="Arial" panose="020B0604020202020204" pitchFamily="34" charset="0"/>
              </a:rPr>
              <a:t>starting conversations </a:t>
            </a:r>
            <a:r>
              <a:rPr lang="en-GB" dirty="0">
                <a:cs typeface="Arial" panose="020B0604020202020204" pitchFamily="34" charset="0"/>
              </a:rPr>
              <a:t>for children and families the beginning of  the assessment of their need and how help should be provided  - early help needs to be part of the ‘day job’. </a:t>
            </a:r>
          </a:p>
          <a:p>
            <a:pPr>
              <a:spcBef>
                <a:spcPts val="600"/>
              </a:spcBef>
            </a:pPr>
            <a:r>
              <a:rPr lang="en-GB" dirty="0">
                <a:cs typeface="Arial" panose="020B0604020202020204" pitchFamily="34" charset="0"/>
              </a:rPr>
              <a:t>Provided through an increase in levels of universal services or through a range of targeted and specialist interventions through clusters</a:t>
            </a:r>
          </a:p>
          <a:p>
            <a:pPr>
              <a:spcBef>
                <a:spcPts val="600"/>
              </a:spcBef>
            </a:pPr>
            <a:r>
              <a:rPr lang="en-GB" dirty="0">
                <a:cs typeface="Arial" panose="020B0604020202020204" pitchFamily="34" charset="0"/>
              </a:rPr>
              <a:t>For children whose needs and circumstances make them more vulnerable, adopting a multi-disciplinary approach based upon the early help assessment (common internal record) with a lead professional to co-ordinate support </a:t>
            </a:r>
          </a:p>
          <a:p>
            <a:pPr>
              <a:spcBef>
                <a:spcPts val="600"/>
              </a:spcBef>
            </a:pPr>
            <a:r>
              <a:rPr lang="en-GB" dirty="0">
                <a:cs typeface="Arial" panose="020B0604020202020204" pitchFamily="34" charset="0"/>
              </a:rPr>
              <a:t>Someone always needs to act as  the lead practitioner – to lead on  making sure the plan works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E57EB9-31BF-4DA0-9C0A-B98696E7E27D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02030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A0181-C2C4-47D9-AF93-275A95199B62}" type="datetimeFigureOut">
              <a:rPr lang="en-GB" smtClean="0"/>
              <a:t>22/04/2019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B7662-7AD9-480C-A370-2FAFD1541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8727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A0181-C2C4-47D9-AF93-275A95199B62}" type="datetimeFigureOut">
              <a:rPr lang="en-GB" smtClean="0"/>
              <a:t>22/04/2019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B7662-7AD9-480C-A370-2FAFD1541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3061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A0181-C2C4-47D9-AF93-275A95199B62}" type="datetimeFigureOut">
              <a:rPr lang="en-GB" smtClean="0"/>
              <a:t>22/04/2019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B7662-7AD9-480C-A370-2FAFD1541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0413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A0181-C2C4-47D9-AF93-275A95199B62}" type="datetimeFigureOut">
              <a:rPr lang="en-GB" smtClean="0"/>
              <a:t>22/04/2019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B7662-7AD9-480C-A370-2FAFD1541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8533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A0181-C2C4-47D9-AF93-275A95199B62}" type="datetimeFigureOut">
              <a:rPr lang="en-GB" smtClean="0"/>
              <a:t>22/04/2019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B7662-7AD9-480C-A370-2FAFD1541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5685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A0181-C2C4-47D9-AF93-275A95199B62}" type="datetimeFigureOut">
              <a:rPr lang="en-GB" smtClean="0"/>
              <a:t>22/04/2019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B7662-7AD9-480C-A370-2FAFD1541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1032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A0181-C2C4-47D9-AF93-275A95199B62}" type="datetimeFigureOut">
              <a:rPr lang="en-GB" smtClean="0"/>
              <a:t>22/04/2019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B7662-7AD9-480C-A370-2FAFD1541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0998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A0181-C2C4-47D9-AF93-275A95199B62}" type="datetimeFigureOut">
              <a:rPr lang="en-GB" smtClean="0"/>
              <a:t>22/04/2019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B7662-7AD9-480C-A370-2FAFD1541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5236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A0181-C2C4-47D9-AF93-275A95199B62}" type="datetimeFigureOut">
              <a:rPr lang="en-GB" smtClean="0"/>
              <a:t>22/04/2019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B7662-7AD9-480C-A370-2FAFD1541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0016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A0181-C2C4-47D9-AF93-275A95199B62}" type="datetimeFigureOut">
              <a:rPr lang="en-GB" smtClean="0"/>
              <a:t>22/04/2019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B7662-7AD9-480C-A370-2FAFD1541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5437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A0181-C2C4-47D9-AF93-275A95199B62}" type="datetimeFigureOut">
              <a:rPr lang="en-GB" smtClean="0"/>
              <a:t>22/04/2019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B7662-7AD9-480C-A370-2FAFD1541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88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1A0181-C2C4-47D9-AF93-275A95199B62}" type="datetimeFigureOut">
              <a:rPr lang="en-GB" smtClean="0"/>
              <a:t>22/04/2019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6B7662-7AD9-480C-A370-2FAFD1541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7324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10356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Routes to the Right Support</a:t>
            </a:r>
            <a:br>
              <a:rPr lang="en-GB" b="1" dirty="0" smtClean="0"/>
            </a:br>
            <a:r>
              <a:rPr lang="en-GB" b="1" dirty="0"/>
              <a:t>&amp;</a:t>
            </a:r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 smtClean="0"/>
              <a:t>Keeping Connected</a:t>
            </a:r>
            <a:endParaRPr lang="en-GB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6086908"/>
            <a:ext cx="6400800" cy="766936"/>
          </a:xfrm>
        </p:spPr>
        <p:txBody>
          <a:bodyPr/>
          <a:lstStyle/>
          <a:p>
            <a:r>
              <a:rPr lang="en-GB" dirty="0" smtClean="0"/>
              <a:t>June 2018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332656"/>
            <a:ext cx="3747616" cy="3168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6772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" name="Straight Arrow Connector 26"/>
          <p:cNvCxnSpPr>
            <a:stCxn id="16" idx="0"/>
          </p:cNvCxnSpPr>
          <p:nvPr/>
        </p:nvCxnSpPr>
        <p:spPr>
          <a:xfrm flipV="1">
            <a:off x="4608004" y="4437113"/>
            <a:ext cx="0" cy="41411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179512" y="5301208"/>
            <a:ext cx="648072" cy="36004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 smtClean="0"/>
              <a:t>Specialist</a:t>
            </a:r>
            <a:endParaRPr lang="en-GB" sz="900" dirty="0"/>
          </a:p>
        </p:txBody>
      </p:sp>
      <p:sp>
        <p:nvSpPr>
          <p:cNvPr id="5" name="Rectangle 4"/>
          <p:cNvSpPr/>
          <p:nvPr/>
        </p:nvSpPr>
        <p:spPr>
          <a:xfrm>
            <a:off x="179512" y="5733256"/>
            <a:ext cx="648072" cy="36004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 smtClean="0">
                <a:solidFill>
                  <a:schemeClr val="tx1"/>
                </a:solidFill>
              </a:rPr>
              <a:t>Targeted</a:t>
            </a:r>
            <a:endParaRPr lang="en-GB" sz="9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9512" y="6165304"/>
            <a:ext cx="648072" cy="36004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dirty="0" smtClean="0">
                <a:solidFill>
                  <a:sysClr val="windowText" lastClr="000000"/>
                </a:solidFill>
              </a:rPr>
              <a:t>Early Intervention</a:t>
            </a:r>
            <a:endParaRPr lang="en-GB" sz="700" dirty="0">
              <a:solidFill>
                <a:sysClr val="windowText" lastClr="000000"/>
              </a:solidFill>
            </a:endParaRPr>
          </a:p>
        </p:txBody>
      </p:sp>
      <p:cxnSp>
        <p:nvCxnSpPr>
          <p:cNvPr id="78" name="Straight Arrow Connector 77"/>
          <p:cNvCxnSpPr>
            <a:endCxn id="11" idx="2"/>
          </p:cNvCxnSpPr>
          <p:nvPr/>
        </p:nvCxnSpPr>
        <p:spPr>
          <a:xfrm flipV="1">
            <a:off x="4608004" y="2708920"/>
            <a:ext cx="0" cy="360040"/>
          </a:xfrm>
          <a:prstGeom prst="straightConnector1">
            <a:avLst/>
          </a:prstGeom>
          <a:ln>
            <a:solidFill>
              <a:srgbClr val="FFC000"/>
            </a:solidFill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4" idx="3"/>
            <a:endCxn id="16" idx="1"/>
          </p:cNvCxnSpPr>
          <p:nvPr/>
        </p:nvCxnSpPr>
        <p:spPr>
          <a:xfrm>
            <a:off x="2843808" y="5166227"/>
            <a:ext cx="100811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0" name="Isosceles Triangle 9"/>
          <p:cNvSpPr/>
          <p:nvPr/>
        </p:nvSpPr>
        <p:spPr>
          <a:xfrm>
            <a:off x="611560" y="1700808"/>
            <a:ext cx="1944216" cy="1512168"/>
          </a:xfrm>
          <a:prstGeom prst="triangl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solidFill>
                  <a:schemeClr val="bg1"/>
                </a:solidFill>
              </a:rPr>
              <a:t>Referral to Front door Safeguarding hub</a:t>
            </a:r>
            <a:endParaRPr lang="en-GB" sz="1100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851920" y="1916832"/>
            <a:ext cx="1512168" cy="792088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solidFill>
                  <a:schemeClr val="tx1"/>
                </a:solidFill>
              </a:rPr>
              <a:t>Cluster team: Targeted Intervention </a:t>
            </a:r>
            <a:endParaRPr lang="en-GB" sz="11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043608" y="3573016"/>
            <a:ext cx="1512168" cy="792088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solidFill>
                  <a:schemeClr val="bg1"/>
                </a:solidFill>
              </a:rPr>
              <a:t>Young person harmed or at significant risk of harm</a:t>
            </a:r>
            <a:endParaRPr lang="en-GB" sz="1100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331640" y="4851226"/>
            <a:ext cx="1512168" cy="630002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solidFill>
                  <a:schemeClr val="tx1"/>
                </a:solidFill>
              </a:rPr>
              <a:t>School offers Early Help</a:t>
            </a:r>
            <a:endParaRPr lang="en-GB" sz="1100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331640" y="5715322"/>
            <a:ext cx="1512168" cy="630002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solidFill>
                  <a:schemeClr val="tx1"/>
                </a:solidFill>
              </a:rPr>
              <a:t>Concerns for a young person</a:t>
            </a:r>
            <a:endParaRPr lang="en-GB" sz="110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851920" y="4851226"/>
            <a:ext cx="1512168" cy="630002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solidFill>
                  <a:schemeClr val="tx1"/>
                </a:solidFill>
              </a:rPr>
              <a:t>Young person needs additional support </a:t>
            </a:r>
            <a:endParaRPr lang="en-GB" sz="1100" dirty="0">
              <a:solidFill>
                <a:schemeClr val="tx1"/>
              </a:solidFill>
            </a:endParaRPr>
          </a:p>
        </p:txBody>
      </p:sp>
      <p:cxnSp>
        <p:nvCxnSpPr>
          <p:cNvPr id="89" name="Straight Arrow Connector 88"/>
          <p:cNvCxnSpPr>
            <a:endCxn id="10" idx="3"/>
          </p:cNvCxnSpPr>
          <p:nvPr/>
        </p:nvCxnSpPr>
        <p:spPr>
          <a:xfrm flipV="1">
            <a:off x="1581178" y="3212976"/>
            <a:ext cx="2490" cy="36004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>
            <a:stCxn id="14" idx="0"/>
          </p:cNvCxnSpPr>
          <p:nvPr/>
        </p:nvCxnSpPr>
        <p:spPr>
          <a:xfrm flipV="1">
            <a:off x="2087724" y="4365104"/>
            <a:ext cx="2127" cy="48612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9" name="Isosceles Triangle 18"/>
          <p:cNvSpPr/>
          <p:nvPr/>
        </p:nvSpPr>
        <p:spPr>
          <a:xfrm>
            <a:off x="3707904" y="3068960"/>
            <a:ext cx="2304256" cy="1368152"/>
          </a:xfrm>
          <a:prstGeom prst="triangle">
            <a:avLst>
              <a:gd name="adj" fmla="val 100000"/>
            </a:avLst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 dirty="0">
              <a:solidFill>
                <a:schemeClr val="tx1"/>
              </a:solidFill>
            </a:endParaRPr>
          </a:p>
        </p:txBody>
      </p:sp>
      <p:sp>
        <p:nvSpPr>
          <p:cNvPr id="20" name="Isosceles Triangle 19"/>
          <p:cNvSpPr/>
          <p:nvPr/>
        </p:nvSpPr>
        <p:spPr>
          <a:xfrm rot="10800000">
            <a:off x="3707904" y="3068960"/>
            <a:ext cx="2304256" cy="1368152"/>
          </a:xfrm>
          <a:prstGeom prst="triangle">
            <a:avLst>
              <a:gd name="adj" fmla="val 100000"/>
            </a:avLst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 dirty="0"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085945" y="3491426"/>
            <a:ext cx="1548172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Cluster Support &amp; Guidance request</a:t>
            </a:r>
            <a:endParaRPr lang="en-GB" sz="1400" dirty="0"/>
          </a:p>
        </p:txBody>
      </p:sp>
      <p:cxnSp>
        <p:nvCxnSpPr>
          <p:cNvPr id="23" name="Straight Arrow Connector 22"/>
          <p:cNvCxnSpPr>
            <a:stCxn id="15" idx="0"/>
            <a:endCxn id="14" idx="2"/>
          </p:cNvCxnSpPr>
          <p:nvPr/>
        </p:nvCxnSpPr>
        <p:spPr>
          <a:xfrm flipV="1">
            <a:off x="2087724" y="5481228"/>
            <a:ext cx="0" cy="23409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10" idx="2"/>
          </p:cNvCxnSpPr>
          <p:nvPr/>
        </p:nvCxnSpPr>
        <p:spPr>
          <a:xfrm>
            <a:off x="611560" y="3212976"/>
            <a:ext cx="11486" cy="195325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endCxn id="14" idx="1"/>
          </p:cNvCxnSpPr>
          <p:nvPr/>
        </p:nvCxnSpPr>
        <p:spPr>
          <a:xfrm>
            <a:off x="611560" y="5166227"/>
            <a:ext cx="72008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H="1">
            <a:off x="2843808" y="4437113"/>
            <a:ext cx="864096" cy="41411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>
            <a:stCxn id="10" idx="4"/>
          </p:cNvCxnSpPr>
          <p:nvPr/>
        </p:nvCxnSpPr>
        <p:spPr>
          <a:xfrm>
            <a:off x="2555776" y="3212976"/>
            <a:ext cx="1152127" cy="0"/>
          </a:xfrm>
          <a:prstGeom prst="straightConnector1">
            <a:avLst/>
          </a:prstGeom>
          <a:ln>
            <a:solidFill>
              <a:srgbClr val="FFC000"/>
            </a:solidFill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pic>
        <p:nvPicPr>
          <p:cNvPr id="44" name="Picture 4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8605" y="5672336"/>
            <a:ext cx="931683" cy="822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6857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Arrow Connector 32"/>
          <p:cNvCxnSpPr/>
          <p:nvPr/>
        </p:nvCxnSpPr>
        <p:spPr>
          <a:xfrm>
            <a:off x="2339432" y="1329643"/>
            <a:ext cx="1368152" cy="1728192"/>
          </a:xfrm>
          <a:prstGeom prst="straightConnector1">
            <a:avLst/>
          </a:prstGeom>
          <a:ln>
            <a:solidFill>
              <a:srgbClr val="FF0000"/>
            </a:solidFill>
            <a:prstDash val="sysDash"/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>
            <a:stCxn id="11" idx="1"/>
          </p:cNvCxnSpPr>
          <p:nvPr/>
        </p:nvCxnSpPr>
        <p:spPr>
          <a:xfrm flipH="1">
            <a:off x="1979712" y="2312876"/>
            <a:ext cx="1872208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/>
          <p:nvPr/>
        </p:nvCxnSpPr>
        <p:spPr>
          <a:xfrm flipV="1">
            <a:off x="4608004" y="1340768"/>
            <a:ext cx="2490" cy="57606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>
            <a:stCxn id="7" idx="3"/>
            <a:endCxn id="8" idx="1"/>
          </p:cNvCxnSpPr>
          <p:nvPr/>
        </p:nvCxnSpPr>
        <p:spPr>
          <a:xfrm>
            <a:off x="2339752" y="944724"/>
            <a:ext cx="1008112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6" idx="0"/>
          </p:cNvCxnSpPr>
          <p:nvPr/>
        </p:nvCxnSpPr>
        <p:spPr>
          <a:xfrm flipV="1">
            <a:off x="4608004" y="4437113"/>
            <a:ext cx="0" cy="41411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179512" y="5301208"/>
            <a:ext cx="648072" cy="36004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 smtClean="0"/>
              <a:t>Specialist</a:t>
            </a:r>
            <a:endParaRPr lang="en-GB" sz="900" dirty="0"/>
          </a:p>
        </p:txBody>
      </p:sp>
      <p:cxnSp>
        <p:nvCxnSpPr>
          <p:cNvPr id="84" name="Straight Arrow Connector 83"/>
          <p:cNvCxnSpPr/>
          <p:nvPr/>
        </p:nvCxnSpPr>
        <p:spPr>
          <a:xfrm>
            <a:off x="2344149" y="1335206"/>
            <a:ext cx="1368152" cy="1728192"/>
          </a:xfrm>
          <a:prstGeom prst="straightConnector1">
            <a:avLst/>
          </a:prstGeom>
          <a:ln>
            <a:solidFill>
              <a:srgbClr val="FFC000"/>
            </a:solidFill>
            <a:prstDash val="dash"/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179512" y="5733256"/>
            <a:ext cx="648072" cy="36004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 smtClean="0">
                <a:solidFill>
                  <a:schemeClr val="tx1"/>
                </a:solidFill>
              </a:rPr>
              <a:t>Targeted</a:t>
            </a:r>
            <a:endParaRPr lang="en-GB" sz="9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9512" y="6165304"/>
            <a:ext cx="648072" cy="36004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dirty="0" smtClean="0">
                <a:solidFill>
                  <a:sysClr val="windowText" lastClr="000000"/>
                </a:solidFill>
              </a:rPr>
              <a:t>Early Intervention</a:t>
            </a:r>
            <a:endParaRPr lang="en-GB" sz="700" dirty="0">
              <a:solidFill>
                <a:sysClr val="windowText" lastClr="00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27584" y="548680"/>
            <a:ext cx="1512168" cy="792088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chemeClr val="bg1"/>
                </a:solidFill>
              </a:rPr>
              <a:t>Children's Social Work Service area team undertakes child &amp; Family </a:t>
            </a:r>
            <a:r>
              <a:rPr lang="en-GB" sz="1100" dirty="0" smtClean="0">
                <a:solidFill>
                  <a:schemeClr val="bg1"/>
                </a:solidFill>
              </a:rPr>
              <a:t>assessment</a:t>
            </a:r>
            <a:endParaRPr lang="en-GB" sz="1100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347864" y="548680"/>
            <a:ext cx="1512168" cy="792088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solidFill>
                  <a:schemeClr val="bg1"/>
                </a:solidFill>
              </a:rPr>
              <a:t>Intensive support services: Signpost, MST, REST.</a:t>
            </a:r>
            <a:endParaRPr lang="en-GB" sz="1100" dirty="0">
              <a:solidFill>
                <a:schemeClr val="bg1"/>
              </a:solidFill>
            </a:endParaRPr>
          </a:p>
        </p:txBody>
      </p:sp>
      <p:cxnSp>
        <p:nvCxnSpPr>
          <p:cNvPr id="78" name="Straight Arrow Connector 77"/>
          <p:cNvCxnSpPr>
            <a:endCxn id="11" idx="2"/>
          </p:cNvCxnSpPr>
          <p:nvPr/>
        </p:nvCxnSpPr>
        <p:spPr>
          <a:xfrm flipV="1">
            <a:off x="4608004" y="2708920"/>
            <a:ext cx="0" cy="360040"/>
          </a:xfrm>
          <a:prstGeom prst="straightConnector1">
            <a:avLst/>
          </a:prstGeom>
          <a:ln>
            <a:solidFill>
              <a:srgbClr val="FFC000"/>
            </a:solidFill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4" idx="3"/>
            <a:endCxn id="16" idx="1"/>
          </p:cNvCxnSpPr>
          <p:nvPr/>
        </p:nvCxnSpPr>
        <p:spPr>
          <a:xfrm>
            <a:off x="2843808" y="5166227"/>
            <a:ext cx="100811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0" name="Isosceles Triangle 9"/>
          <p:cNvSpPr/>
          <p:nvPr/>
        </p:nvSpPr>
        <p:spPr>
          <a:xfrm>
            <a:off x="611560" y="1700808"/>
            <a:ext cx="1944216" cy="1512168"/>
          </a:xfrm>
          <a:prstGeom prst="triangl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solidFill>
                  <a:schemeClr val="bg1"/>
                </a:solidFill>
              </a:rPr>
              <a:t>Referral to Front door Safeguarding hub</a:t>
            </a:r>
            <a:endParaRPr lang="en-GB" sz="1100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851920" y="1916832"/>
            <a:ext cx="1512168" cy="792088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solidFill>
                  <a:schemeClr val="tx1"/>
                </a:solidFill>
              </a:rPr>
              <a:t>Cluster team: Targeted Intervention </a:t>
            </a:r>
            <a:endParaRPr lang="en-GB" sz="11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043608" y="3573016"/>
            <a:ext cx="1512168" cy="792088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solidFill>
                  <a:schemeClr val="bg1"/>
                </a:solidFill>
              </a:rPr>
              <a:t>Young person harmed or at significant risk of harm</a:t>
            </a:r>
            <a:endParaRPr lang="en-GB" sz="1100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331640" y="4851226"/>
            <a:ext cx="1512168" cy="630002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solidFill>
                  <a:schemeClr val="tx1"/>
                </a:solidFill>
              </a:rPr>
              <a:t>School offers Early Help</a:t>
            </a:r>
            <a:endParaRPr lang="en-GB" sz="1100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331640" y="5715322"/>
            <a:ext cx="1512168" cy="630002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solidFill>
                  <a:schemeClr val="tx1"/>
                </a:solidFill>
              </a:rPr>
              <a:t>Concerns for a young person</a:t>
            </a:r>
            <a:endParaRPr lang="en-GB" sz="110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851920" y="4851226"/>
            <a:ext cx="1512168" cy="630002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solidFill>
                  <a:schemeClr val="tx1"/>
                </a:solidFill>
              </a:rPr>
              <a:t>Young person needs additional support </a:t>
            </a:r>
            <a:endParaRPr lang="en-GB" sz="1100" dirty="0">
              <a:solidFill>
                <a:schemeClr val="tx1"/>
              </a:solidFill>
            </a:endParaRPr>
          </a:p>
        </p:txBody>
      </p:sp>
      <p:cxnSp>
        <p:nvCxnSpPr>
          <p:cNvPr id="89" name="Straight Arrow Connector 88"/>
          <p:cNvCxnSpPr>
            <a:endCxn id="10" idx="3"/>
          </p:cNvCxnSpPr>
          <p:nvPr/>
        </p:nvCxnSpPr>
        <p:spPr>
          <a:xfrm flipV="1">
            <a:off x="1581178" y="3212976"/>
            <a:ext cx="2490" cy="36004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>
            <a:stCxn id="14" idx="0"/>
          </p:cNvCxnSpPr>
          <p:nvPr/>
        </p:nvCxnSpPr>
        <p:spPr>
          <a:xfrm flipV="1">
            <a:off x="2087724" y="4365104"/>
            <a:ext cx="2127" cy="48612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9" name="Isosceles Triangle 18"/>
          <p:cNvSpPr/>
          <p:nvPr/>
        </p:nvSpPr>
        <p:spPr>
          <a:xfrm>
            <a:off x="3707904" y="3068960"/>
            <a:ext cx="2304256" cy="1368152"/>
          </a:xfrm>
          <a:prstGeom prst="triangle">
            <a:avLst>
              <a:gd name="adj" fmla="val 100000"/>
            </a:avLst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 dirty="0">
              <a:solidFill>
                <a:schemeClr val="tx1"/>
              </a:solidFill>
            </a:endParaRPr>
          </a:p>
        </p:txBody>
      </p:sp>
      <p:sp>
        <p:nvSpPr>
          <p:cNvPr id="20" name="Isosceles Triangle 19"/>
          <p:cNvSpPr/>
          <p:nvPr/>
        </p:nvSpPr>
        <p:spPr>
          <a:xfrm rot="10800000">
            <a:off x="3707904" y="3068960"/>
            <a:ext cx="2304256" cy="1368152"/>
          </a:xfrm>
          <a:prstGeom prst="triangle">
            <a:avLst>
              <a:gd name="adj" fmla="val 100000"/>
            </a:avLst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 dirty="0"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085945" y="3491426"/>
            <a:ext cx="1548172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Cluster Support &amp; Guidance request</a:t>
            </a:r>
            <a:endParaRPr lang="en-GB" sz="1400" dirty="0"/>
          </a:p>
        </p:txBody>
      </p:sp>
      <p:cxnSp>
        <p:nvCxnSpPr>
          <p:cNvPr id="23" name="Straight Arrow Connector 22"/>
          <p:cNvCxnSpPr>
            <a:stCxn id="15" idx="0"/>
            <a:endCxn id="14" idx="2"/>
          </p:cNvCxnSpPr>
          <p:nvPr/>
        </p:nvCxnSpPr>
        <p:spPr>
          <a:xfrm flipV="1">
            <a:off x="2087724" y="5481228"/>
            <a:ext cx="0" cy="23409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10" idx="2"/>
          </p:cNvCxnSpPr>
          <p:nvPr/>
        </p:nvCxnSpPr>
        <p:spPr>
          <a:xfrm>
            <a:off x="611560" y="3212976"/>
            <a:ext cx="11486" cy="195325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endCxn id="14" idx="1"/>
          </p:cNvCxnSpPr>
          <p:nvPr/>
        </p:nvCxnSpPr>
        <p:spPr>
          <a:xfrm>
            <a:off x="611560" y="5166227"/>
            <a:ext cx="72008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H="1">
            <a:off x="2843808" y="4437113"/>
            <a:ext cx="864096" cy="41411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>
            <a:stCxn id="10" idx="4"/>
          </p:cNvCxnSpPr>
          <p:nvPr/>
        </p:nvCxnSpPr>
        <p:spPr>
          <a:xfrm>
            <a:off x="2555776" y="3212976"/>
            <a:ext cx="1152127" cy="0"/>
          </a:xfrm>
          <a:prstGeom prst="straightConnector1">
            <a:avLst/>
          </a:prstGeom>
          <a:ln>
            <a:solidFill>
              <a:srgbClr val="FFC000"/>
            </a:solidFill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/>
          <p:nvPr/>
        </p:nvCxnSpPr>
        <p:spPr>
          <a:xfrm flipV="1">
            <a:off x="1578688" y="1340768"/>
            <a:ext cx="2490" cy="36004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pic>
        <p:nvPicPr>
          <p:cNvPr id="44" name="Picture 4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8605" y="5672336"/>
            <a:ext cx="931683" cy="822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1759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" name="Straight Arrow Connector 26"/>
          <p:cNvCxnSpPr>
            <a:stCxn id="16" idx="0"/>
          </p:cNvCxnSpPr>
          <p:nvPr/>
        </p:nvCxnSpPr>
        <p:spPr>
          <a:xfrm flipV="1">
            <a:off x="4608004" y="4437113"/>
            <a:ext cx="0" cy="41411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179512" y="5301208"/>
            <a:ext cx="648072" cy="36004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 smtClean="0"/>
              <a:t>Specialist</a:t>
            </a:r>
            <a:endParaRPr lang="en-GB" sz="900" dirty="0"/>
          </a:p>
        </p:txBody>
      </p:sp>
      <p:sp>
        <p:nvSpPr>
          <p:cNvPr id="5" name="Rectangle 4"/>
          <p:cNvSpPr/>
          <p:nvPr/>
        </p:nvSpPr>
        <p:spPr>
          <a:xfrm>
            <a:off x="179512" y="5733256"/>
            <a:ext cx="648072" cy="36004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 smtClean="0">
                <a:solidFill>
                  <a:schemeClr val="tx1"/>
                </a:solidFill>
              </a:rPr>
              <a:t>Targeted</a:t>
            </a:r>
            <a:endParaRPr lang="en-GB" sz="9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9512" y="6165304"/>
            <a:ext cx="648072" cy="36004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dirty="0" smtClean="0">
                <a:solidFill>
                  <a:sysClr val="windowText" lastClr="000000"/>
                </a:solidFill>
              </a:rPr>
              <a:t>Early Intervention</a:t>
            </a:r>
            <a:endParaRPr lang="en-GB" sz="700" dirty="0">
              <a:solidFill>
                <a:sysClr val="windowText" lastClr="000000"/>
              </a:solidFill>
            </a:endParaRPr>
          </a:p>
        </p:txBody>
      </p:sp>
      <p:cxnSp>
        <p:nvCxnSpPr>
          <p:cNvPr id="78" name="Straight Arrow Connector 77"/>
          <p:cNvCxnSpPr>
            <a:endCxn id="11" idx="2"/>
          </p:cNvCxnSpPr>
          <p:nvPr/>
        </p:nvCxnSpPr>
        <p:spPr>
          <a:xfrm flipV="1">
            <a:off x="4608004" y="2708920"/>
            <a:ext cx="0" cy="360040"/>
          </a:xfrm>
          <a:prstGeom prst="straightConnector1">
            <a:avLst/>
          </a:prstGeom>
          <a:ln>
            <a:solidFill>
              <a:srgbClr val="FFC000"/>
            </a:solidFill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15" idx="3"/>
          </p:cNvCxnSpPr>
          <p:nvPr/>
        </p:nvCxnSpPr>
        <p:spPr>
          <a:xfrm flipV="1">
            <a:off x="2843808" y="5989801"/>
            <a:ext cx="4806534" cy="40522"/>
          </a:xfrm>
          <a:prstGeom prst="straightConnector1">
            <a:avLst/>
          </a:prstGeom>
          <a:ln>
            <a:solidFill>
              <a:srgbClr val="FFC000"/>
            </a:solidFill>
            <a:prstDash val="dash"/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4" idx="3"/>
            <a:endCxn id="16" idx="1"/>
          </p:cNvCxnSpPr>
          <p:nvPr/>
        </p:nvCxnSpPr>
        <p:spPr>
          <a:xfrm>
            <a:off x="2843808" y="5166227"/>
            <a:ext cx="100811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3851920" y="1916832"/>
            <a:ext cx="1512168" cy="792088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solidFill>
                  <a:schemeClr val="tx1"/>
                </a:solidFill>
              </a:rPr>
              <a:t>Cluster team: Targeted Intervention </a:t>
            </a:r>
            <a:endParaRPr lang="en-GB" sz="11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331640" y="4851226"/>
            <a:ext cx="1512168" cy="630002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solidFill>
                  <a:schemeClr val="tx1"/>
                </a:solidFill>
              </a:rPr>
              <a:t>School offers Early Help</a:t>
            </a:r>
            <a:endParaRPr lang="en-GB" sz="1100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331640" y="5715322"/>
            <a:ext cx="1512168" cy="630002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solidFill>
                  <a:schemeClr val="tx1"/>
                </a:solidFill>
              </a:rPr>
              <a:t>Concerns for a young person</a:t>
            </a:r>
            <a:endParaRPr lang="en-GB" sz="110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851920" y="4851226"/>
            <a:ext cx="1512168" cy="630002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solidFill>
                  <a:schemeClr val="tx1"/>
                </a:solidFill>
              </a:rPr>
              <a:t>Young person needs additional support </a:t>
            </a:r>
            <a:endParaRPr lang="en-GB" sz="1100" dirty="0">
              <a:solidFill>
                <a:schemeClr val="tx1"/>
              </a:solidFill>
            </a:endParaRPr>
          </a:p>
        </p:txBody>
      </p:sp>
      <p:sp>
        <p:nvSpPr>
          <p:cNvPr id="19" name="Isosceles Triangle 18"/>
          <p:cNvSpPr/>
          <p:nvPr/>
        </p:nvSpPr>
        <p:spPr>
          <a:xfrm>
            <a:off x="3707904" y="3068960"/>
            <a:ext cx="2304256" cy="1368152"/>
          </a:xfrm>
          <a:prstGeom prst="triangle">
            <a:avLst>
              <a:gd name="adj" fmla="val 100000"/>
            </a:avLst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 dirty="0">
              <a:solidFill>
                <a:schemeClr val="tx1"/>
              </a:solidFill>
            </a:endParaRPr>
          </a:p>
        </p:txBody>
      </p:sp>
      <p:sp>
        <p:nvSpPr>
          <p:cNvPr id="20" name="Isosceles Triangle 19"/>
          <p:cNvSpPr/>
          <p:nvPr/>
        </p:nvSpPr>
        <p:spPr>
          <a:xfrm rot="10800000">
            <a:off x="3707904" y="3068960"/>
            <a:ext cx="2304256" cy="1368152"/>
          </a:xfrm>
          <a:prstGeom prst="triangle">
            <a:avLst>
              <a:gd name="adj" fmla="val 100000"/>
            </a:avLst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 dirty="0"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085945" y="3491426"/>
            <a:ext cx="1548172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Cluster Support &amp; Guidance request</a:t>
            </a:r>
            <a:endParaRPr lang="en-GB" sz="1400" dirty="0"/>
          </a:p>
        </p:txBody>
      </p:sp>
      <p:cxnSp>
        <p:nvCxnSpPr>
          <p:cNvPr id="23" name="Straight Arrow Connector 22"/>
          <p:cNvCxnSpPr>
            <a:stCxn id="15" idx="0"/>
            <a:endCxn id="14" idx="2"/>
          </p:cNvCxnSpPr>
          <p:nvPr/>
        </p:nvCxnSpPr>
        <p:spPr>
          <a:xfrm flipV="1">
            <a:off x="2087724" y="5481228"/>
            <a:ext cx="0" cy="23409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H="1">
            <a:off x="2843808" y="4437113"/>
            <a:ext cx="864096" cy="41411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endCxn id="17" idx="2"/>
          </p:cNvCxnSpPr>
          <p:nvPr/>
        </p:nvCxnSpPr>
        <p:spPr>
          <a:xfrm flipH="1" flipV="1">
            <a:off x="7650342" y="5427290"/>
            <a:ext cx="18002" cy="582772"/>
          </a:xfrm>
          <a:prstGeom prst="straightConnector1">
            <a:avLst/>
          </a:prstGeom>
          <a:ln>
            <a:solidFill>
              <a:srgbClr val="FFC000"/>
            </a:solidFill>
            <a:prstDash val="dash"/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6894258" y="4797288"/>
            <a:ext cx="1512168" cy="630002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solidFill>
                  <a:schemeClr val="tx1"/>
                </a:solidFill>
              </a:rPr>
              <a:t>GP</a:t>
            </a:r>
            <a:endParaRPr lang="en-GB" sz="1100" dirty="0">
              <a:solidFill>
                <a:schemeClr val="tx1"/>
              </a:solidFill>
            </a:endParaRPr>
          </a:p>
        </p:txBody>
      </p:sp>
      <p:pic>
        <p:nvPicPr>
          <p:cNvPr id="44" name="Picture 4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8605" y="5672336"/>
            <a:ext cx="931683" cy="822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6933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" name="Straight Arrow Connector 26"/>
          <p:cNvCxnSpPr>
            <a:stCxn id="16" idx="0"/>
          </p:cNvCxnSpPr>
          <p:nvPr/>
        </p:nvCxnSpPr>
        <p:spPr>
          <a:xfrm flipV="1">
            <a:off x="4608004" y="4437113"/>
            <a:ext cx="0" cy="41411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179512" y="5301208"/>
            <a:ext cx="648072" cy="36004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 smtClean="0"/>
              <a:t>Specialist</a:t>
            </a:r>
            <a:endParaRPr lang="en-GB" sz="900" dirty="0"/>
          </a:p>
        </p:txBody>
      </p:sp>
      <p:sp>
        <p:nvSpPr>
          <p:cNvPr id="5" name="Rectangle 4"/>
          <p:cNvSpPr/>
          <p:nvPr/>
        </p:nvSpPr>
        <p:spPr>
          <a:xfrm>
            <a:off x="179512" y="5733256"/>
            <a:ext cx="648072" cy="36004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 smtClean="0">
                <a:solidFill>
                  <a:schemeClr val="tx1"/>
                </a:solidFill>
              </a:rPr>
              <a:t>Targeted</a:t>
            </a:r>
            <a:endParaRPr lang="en-GB" sz="9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9512" y="6165304"/>
            <a:ext cx="648072" cy="36004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dirty="0" smtClean="0">
                <a:solidFill>
                  <a:sysClr val="windowText" lastClr="000000"/>
                </a:solidFill>
              </a:rPr>
              <a:t>Early Intervention</a:t>
            </a:r>
            <a:endParaRPr lang="en-GB" sz="700" dirty="0">
              <a:solidFill>
                <a:sysClr val="windowText" lastClr="000000"/>
              </a:solidFill>
            </a:endParaRPr>
          </a:p>
        </p:txBody>
      </p:sp>
      <p:cxnSp>
        <p:nvCxnSpPr>
          <p:cNvPr id="78" name="Straight Arrow Connector 77"/>
          <p:cNvCxnSpPr>
            <a:endCxn id="11" idx="2"/>
          </p:cNvCxnSpPr>
          <p:nvPr/>
        </p:nvCxnSpPr>
        <p:spPr>
          <a:xfrm flipV="1">
            <a:off x="4608004" y="2708920"/>
            <a:ext cx="0" cy="360040"/>
          </a:xfrm>
          <a:prstGeom prst="straightConnector1">
            <a:avLst/>
          </a:prstGeom>
          <a:ln>
            <a:solidFill>
              <a:srgbClr val="FFC000"/>
            </a:solidFill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15" idx="3"/>
          </p:cNvCxnSpPr>
          <p:nvPr/>
        </p:nvCxnSpPr>
        <p:spPr>
          <a:xfrm flipV="1">
            <a:off x="2843808" y="5989801"/>
            <a:ext cx="4806534" cy="40522"/>
          </a:xfrm>
          <a:prstGeom prst="straightConnector1">
            <a:avLst/>
          </a:prstGeom>
          <a:ln>
            <a:solidFill>
              <a:srgbClr val="FFC000"/>
            </a:solidFill>
            <a:prstDash val="dash"/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4" idx="3"/>
            <a:endCxn id="16" idx="1"/>
          </p:cNvCxnSpPr>
          <p:nvPr/>
        </p:nvCxnSpPr>
        <p:spPr>
          <a:xfrm>
            <a:off x="2843808" y="5166227"/>
            <a:ext cx="100811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 flipH="1">
            <a:off x="6012160" y="3194298"/>
            <a:ext cx="684078" cy="0"/>
          </a:xfrm>
          <a:prstGeom prst="straightConnector1">
            <a:avLst/>
          </a:prstGeom>
          <a:ln>
            <a:solidFill>
              <a:srgbClr val="FFC000"/>
            </a:solidFill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3851920" y="1916832"/>
            <a:ext cx="1512168" cy="792088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solidFill>
                  <a:schemeClr val="tx1"/>
                </a:solidFill>
              </a:rPr>
              <a:t>Cluster team: Targeted Intervention </a:t>
            </a:r>
            <a:endParaRPr lang="en-GB" sz="11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331640" y="4851226"/>
            <a:ext cx="1512168" cy="630002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solidFill>
                  <a:schemeClr val="tx1"/>
                </a:solidFill>
              </a:rPr>
              <a:t>School offers Early Help</a:t>
            </a:r>
            <a:endParaRPr lang="en-GB" sz="1100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331640" y="5715322"/>
            <a:ext cx="1512168" cy="630002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solidFill>
                  <a:schemeClr val="tx1"/>
                </a:solidFill>
              </a:rPr>
              <a:t>Concerns for a young person</a:t>
            </a:r>
            <a:endParaRPr lang="en-GB" sz="110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851920" y="4851226"/>
            <a:ext cx="1512168" cy="630002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solidFill>
                  <a:schemeClr val="tx1"/>
                </a:solidFill>
              </a:rPr>
              <a:t>Young person needs additional support </a:t>
            </a:r>
            <a:endParaRPr lang="en-GB" sz="1100" dirty="0">
              <a:solidFill>
                <a:schemeClr val="tx1"/>
              </a:solidFill>
            </a:endParaRPr>
          </a:p>
        </p:txBody>
      </p:sp>
      <p:sp>
        <p:nvSpPr>
          <p:cNvPr id="19" name="Isosceles Triangle 18"/>
          <p:cNvSpPr/>
          <p:nvPr/>
        </p:nvSpPr>
        <p:spPr>
          <a:xfrm>
            <a:off x="3707904" y="3068960"/>
            <a:ext cx="2304256" cy="1368152"/>
          </a:xfrm>
          <a:prstGeom prst="triangle">
            <a:avLst>
              <a:gd name="adj" fmla="val 100000"/>
            </a:avLst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 dirty="0">
              <a:solidFill>
                <a:schemeClr val="tx1"/>
              </a:solidFill>
            </a:endParaRPr>
          </a:p>
        </p:txBody>
      </p:sp>
      <p:sp>
        <p:nvSpPr>
          <p:cNvPr id="20" name="Isosceles Triangle 19"/>
          <p:cNvSpPr/>
          <p:nvPr/>
        </p:nvSpPr>
        <p:spPr>
          <a:xfrm rot="10800000">
            <a:off x="3707904" y="3068960"/>
            <a:ext cx="2304256" cy="1368152"/>
          </a:xfrm>
          <a:prstGeom prst="triangle">
            <a:avLst>
              <a:gd name="adj" fmla="val 100000"/>
            </a:avLst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 dirty="0"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085945" y="3491426"/>
            <a:ext cx="1548172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Cluster Support &amp; Guidance request</a:t>
            </a:r>
            <a:endParaRPr lang="en-GB" sz="1400" dirty="0"/>
          </a:p>
        </p:txBody>
      </p:sp>
      <p:cxnSp>
        <p:nvCxnSpPr>
          <p:cNvPr id="23" name="Straight Arrow Connector 22"/>
          <p:cNvCxnSpPr>
            <a:stCxn id="15" idx="0"/>
            <a:endCxn id="14" idx="2"/>
          </p:cNvCxnSpPr>
          <p:nvPr/>
        </p:nvCxnSpPr>
        <p:spPr>
          <a:xfrm flipV="1">
            <a:off x="2087724" y="5481228"/>
            <a:ext cx="0" cy="23409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H="1">
            <a:off x="2843808" y="4437113"/>
            <a:ext cx="864096" cy="41411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6660232" y="3194298"/>
            <a:ext cx="36005" cy="245043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H="1">
            <a:off x="3275856" y="5644734"/>
            <a:ext cx="3420381" cy="1651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flipV="1">
            <a:off x="3345768" y="5301208"/>
            <a:ext cx="2096" cy="36004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 flipH="1">
            <a:off x="2843808" y="5373216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endCxn id="17" idx="2"/>
          </p:cNvCxnSpPr>
          <p:nvPr/>
        </p:nvCxnSpPr>
        <p:spPr>
          <a:xfrm flipH="1" flipV="1">
            <a:off x="7650342" y="5427290"/>
            <a:ext cx="18002" cy="582772"/>
          </a:xfrm>
          <a:prstGeom prst="straightConnector1">
            <a:avLst/>
          </a:prstGeom>
          <a:ln>
            <a:solidFill>
              <a:srgbClr val="FFC000"/>
            </a:solidFill>
            <a:prstDash val="dash"/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>
            <a:stCxn id="17" idx="0"/>
          </p:cNvCxnSpPr>
          <p:nvPr/>
        </p:nvCxnSpPr>
        <p:spPr>
          <a:xfrm flipH="1" flipV="1">
            <a:off x="7632340" y="3212976"/>
            <a:ext cx="18002" cy="1584312"/>
          </a:xfrm>
          <a:prstGeom prst="straightConnector1">
            <a:avLst/>
          </a:prstGeom>
          <a:ln>
            <a:solidFill>
              <a:srgbClr val="FFC000"/>
            </a:solidFill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6894258" y="4797288"/>
            <a:ext cx="1512168" cy="630002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solidFill>
                  <a:schemeClr val="tx1"/>
                </a:solidFill>
              </a:rPr>
              <a:t>GP</a:t>
            </a:r>
            <a:endParaRPr lang="en-GB" sz="1100" dirty="0">
              <a:solidFill>
                <a:schemeClr val="tx1"/>
              </a:solidFill>
            </a:endParaRPr>
          </a:p>
        </p:txBody>
      </p:sp>
      <p:pic>
        <p:nvPicPr>
          <p:cNvPr id="44" name="Picture 4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8605" y="5672336"/>
            <a:ext cx="931683" cy="822964"/>
          </a:xfrm>
          <a:prstGeom prst="rect">
            <a:avLst/>
          </a:prstGeom>
        </p:spPr>
      </p:pic>
      <p:sp>
        <p:nvSpPr>
          <p:cNvPr id="31" name="Isosceles Triangle 30"/>
          <p:cNvSpPr/>
          <p:nvPr/>
        </p:nvSpPr>
        <p:spPr>
          <a:xfrm>
            <a:off x="6696238" y="1700807"/>
            <a:ext cx="1908210" cy="1522299"/>
          </a:xfrm>
          <a:prstGeom prst="triangle">
            <a:avLst>
              <a:gd name="adj" fmla="val 47919"/>
            </a:avLst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 dirty="0">
              <a:solidFill>
                <a:schemeClr val="tx1"/>
              </a:solidFill>
            </a:endParaRPr>
          </a:p>
        </p:txBody>
      </p:sp>
      <p:sp>
        <p:nvSpPr>
          <p:cNvPr id="32" name="Isosceles Triangle 31"/>
          <p:cNvSpPr/>
          <p:nvPr/>
        </p:nvSpPr>
        <p:spPr>
          <a:xfrm flipH="1">
            <a:off x="7020270" y="1689245"/>
            <a:ext cx="1224137" cy="1001877"/>
          </a:xfrm>
          <a:prstGeom prst="triangle">
            <a:avLst>
              <a:gd name="adj" fmla="val 50152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 dirty="0">
              <a:solidFill>
                <a:schemeClr val="tx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228961" y="2461956"/>
            <a:ext cx="806754" cy="61456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100" dirty="0" smtClean="0"/>
              <a:t>Leeds </a:t>
            </a:r>
            <a:r>
              <a:rPr lang="en-GB" sz="1100" dirty="0" err="1" smtClean="0"/>
              <a:t>Mindmate</a:t>
            </a:r>
            <a:r>
              <a:rPr lang="en-GB" sz="1100" dirty="0" smtClean="0"/>
              <a:t> SPA</a:t>
            </a:r>
            <a:endParaRPr lang="en-GB" sz="1100" dirty="0"/>
          </a:p>
        </p:txBody>
      </p:sp>
    </p:spTree>
    <p:extLst>
      <p:ext uri="{BB962C8B-B14F-4D97-AF65-F5344CB8AC3E}">
        <p14:creationId xmlns:p14="http://schemas.microsoft.com/office/powerpoint/2010/main" val="2209692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8" name="Straight Arrow Connector 107"/>
          <p:cNvCxnSpPr/>
          <p:nvPr/>
        </p:nvCxnSpPr>
        <p:spPr>
          <a:xfrm flipH="1" flipV="1">
            <a:off x="7646597" y="1319515"/>
            <a:ext cx="4514" cy="36103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>
            <a:stCxn id="11" idx="3"/>
          </p:cNvCxnSpPr>
          <p:nvPr/>
        </p:nvCxnSpPr>
        <p:spPr>
          <a:xfrm>
            <a:off x="5364088" y="2312876"/>
            <a:ext cx="1872208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6" idx="0"/>
          </p:cNvCxnSpPr>
          <p:nvPr/>
        </p:nvCxnSpPr>
        <p:spPr>
          <a:xfrm flipV="1">
            <a:off x="4608004" y="4437113"/>
            <a:ext cx="0" cy="41411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179512" y="5301208"/>
            <a:ext cx="648072" cy="36004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 smtClean="0"/>
              <a:t>Specialist</a:t>
            </a:r>
            <a:endParaRPr lang="en-GB" sz="900" dirty="0"/>
          </a:p>
        </p:txBody>
      </p:sp>
      <p:sp>
        <p:nvSpPr>
          <p:cNvPr id="5" name="Rectangle 4"/>
          <p:cNvSpPr/>
          <p:nvPr/>
        </p:nvSpPr>
        <p:spPr>
          <a:xfrm>
            <a:off x="179512" y="5733256"/>
            <a:ext cx="648072" cy="36004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 smtClean="0">
                <a:solidFill>
                  <a:schemeClr val="tx1"/>
                </a:solidFill>
              </a:rPr>
              <a:t>Targeted</a:t>
            </a:r>
            <a:endParaRPr lang="en-GB" sz="9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9512" y="6165304"/>
            <a:ext cx="648072" cy="36004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dirty="0" smtClean="0">
                <a:solidFill>
                  <a:sysClr val="windowText" lastClr="000000"/>
                </a:solidFill>
              </a:rPr>
              <a:t>Early Intervention</a:t>
            </a:r>
            <a:endParaRPr lang="en-GB" sz="700" dirty="0">
              <a:solidFill>
                <a:sysClr val="windowText" lastClr="000000"/>
              </a:solidFill>
            </a:endParaRPr>
          </a:p>
        </p:txBody>
      </p:sp>
      <p:cxnSp>
        <p:nvCxnSpPr>
          <p:cNvPr id="78" name="Straight Arrow Connector 77"/>
          <p:cNvCxnSpPr>
            <a:endCxn id="11" idx="2"/>
          </p:cNvCxnSpPr>
          <p:nvPr/>
        </p:nvCxnSpPr>
        <p:spPr>
          <a:xfrm flipV="1">
            <a:off x="4608004" y="2708920"/>
            <a:ext cx="0" cy="360040"/>
          </a:xfrm>
          <a:prstGeom prst="straightConnector1">
            <a:avLst/>
          </a:prstGeom>
          <a:ln>
            <a:solidFill>
              <a:srgbClr val="FFC000"/>
            </a:solidFill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15" idx="3"/>
          </p:cNvCxnSpPr>
          <p:nvPr/>
        </p:nvCxnSpPr>
        <p:spPr>
          <a:xfrm flipV="1">
            <a:off x="2843808" y="5989801"/>
            <a:ext cx="4806534" cy="40522"/>
          </a:xfrm>
          <a:prstGeom prst="straightConnector1">
            <a:avLst/>
          </a:prstGeom>
          <a:ln>
            <a:solidFill>
              <a:srgbClr val="FFC000"/>
            </a:solidFill>
            <a:prstDash val="dash"/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4" idx="3"/>
            <a:endCxn id="16" idx="1"/>
          </p:cNvCxnSpPr>
          <p:nvPr/>
        </p:nvCxnSpPr>
        <p:spPr>
          <a:xfrm>
            <a:off x="2843808" y="5166227"/>
            <a:ext cx="100811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6876256" y="548680"/>
            <a:ext cx="1512168" cy="792088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solidFill>
                  <a:schemeClr val="bg1"/>
                </a:solidFill>
              </a:rPr>
              <a:t>CAMHS</a:t>
            </a:r>
            <a:endParaRPr lang="en-GB" sz="1100" dirty="0">
              <a:solidFill>
                <a:schemeClr val="bg1"/>
              </a:solidFill>
            </a:endParaRPr>
          </a:p>
        </p:txBody>
      </p:sp>
      <p:cxnSp>
        <p:nvCxnSpPr>
          <p:cNvPr id="75" name="Straight Arrow Connector 74"/>
          <p:cNvCxnSpPr/>
          <p:nvPr/>
        </p:nvCxnSpPr>
        <p:spPr>
          <a:xfrm flipH="1">
            <a:off x="6012160" y="3194298"/>
            <a:ext cx="684078" cy="0"/>
          </a:xfrm>
          <a:prstGeom prst="straightConnector1">
            <a:avLst/>
          </a:prstGeom>
          <a:ln>
            <a:solidFill>
              <a:srgbClr val="FFC000"/>
            </a:solidFill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3851920" y="1916832"/>
            <a:ext cx="1512168" cy="792088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solidFill>
                  <a:schemeClr val="tx1"/>
                </a:solidFill>
              </a:rPr>
              <a:t>Cluster team: Targeted Intervention </a:t>
            </a:r>
            <a:endParaRPr lang="en-GB" sz="11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331640" y="4851226"/>
            <a:ext cx="1512168" cy="630002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solidFill>
                  <a:schemeClr val="tx1"/>
                </a:solidFill>
              </a:rPr>
              <a:t>School offers Early Help</a:t>
            </a:r>
            <a:endParaRPr lang="en-GB" sz="1100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331640" y="5715322"/>
            <a:ext cx="1512168" cy="630002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solidFill>
                  <a:schemeClr val="tx1"/>
                </a:solidFill>
              </a:rPr>
              <a:t>Concerns for a young person</a:t>
            </a:r>
            <a:endParaRPr lang="en-GB" sz="110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851920" y="4851226"/>
            <a:ext cx="1512168" cy="630002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solidFill>
                  <a:schemeClr val="tx1"/>
                </a:solidFill>
              </a:rPr>
              <a:t>Young person needs additional support </a:t>
            </a:r>
            <a:endParaRPr lang="en-GB" sz="1100" dirty="0">
              <a:solidFill>
                <a:schemeClr val="tx1"/>
              </a:solidFill>
            </a:endParaRPr>
          </a:p>
        </p:txBody>
      </p:sp>
      <p:sp>
        <p:nvSpPr>
          <p:cNvPr id="19" name="Isosceles Triangle 18"/>
          <p:cNvSpPr/>
          <p:nvPr/>
        </p:nvSpPr>
        <p:spPr>
          <a:xfrm>
            <a:off x="3707904" y="3068960"/>
            <a:ext cx="2304256" cy="1368152"/>
          </a:xfrm>
          <a:prstGeom prst="triangle">
            <a:avLst>
              <a:gd name="adj" fmla="val 100000"/>
            </a:avLst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 dirty="0">
              <a:solidFill>
                <a:schemeClr val="tx1"/>
              </a:solidFill>
            </a:endParaRPr>
          </a:p>
        </p:txBody>
      </p:sp>
      <p:sp>
        <p:nvSpPr>
          <p:cNvPr id="20" name="Isosceles Triangle 19"/>
          <p:cNvSpPr/>
          <p:nvPr/>
        </p:nvSpPr>
        <p:spPr>
          <a:xfrm rot="10800000">
            <a:off x="3707904" y="3068960"/>
            <a:ext cx="2304256" cy="1368152"/>
          </a:xfrm>
          <a:prstGeom prst="triangle">
            <a:avLst>
              <a:gd name="adj" fmla="val 100000"/>
            </a:avLst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 dirty="0"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085945" y="3491426"/>
            <a:ext cx="1548172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Cluster Support &amp; Guidance request</a:t>
            </a:r>
            <a:endParaRPr lang="en-GB" sz="1400" dirty="0"/>
          </a:p>
        </p:txBody>
      </p:sp>
      <p:cxnSp>
        <p:nvCxnSpPr>
          <p:cNvPr id="23" name="Straight Arrow Connector 22"/>
          <p:cNvCxnSpPr>
            <a:stCxn id="15" idx="0"/>
            <a:endCxn id="14" idx="2"/>
          </p:cNvCxnSpPr>
          <p:nvPr/>
        </p:nvCxnSpPr>
        <p:spPr>
          <a:xfrm flipV="1">
            <a:off x="2087724" y="5481228"/>
            <a:ext cx="0" cy="23409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H="1">
            <a:off x="2843808" y="4437113"/>
            <a:ext cx="864096" cy="41411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6660232" y="3194298"/>
            <a:ext cx="36005" cy="245043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H="1">
            <a:off x="3275856" y="5644734"/>
            <a:ext cx="3420381" cy="1651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flipV="1">
            <a:off x="3345768" y="5301208"/>
            <a:ext cx="2096" cy="36004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 flipH="1">
            <a:off x="2843808" y="5373216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endCxn id="17" idx="2"/>
          </p:cNvCxnSpPr>
          <p:nvPr/>
        </p:nvCxnSpPr>
        <p:spPr>
          <a:xfrm flipH="1" flipV="1">
            <a:off x="7650342" y="5427290"/>
            <a:ext cx="18002" cy="582772"/>
          </a:xfrm>
          <a:prstGeom prst="straightConnector1">
            <a:avLst/>
          </a:prstGeom>
          <a:ln>
            <a:solidFill>
              <a:srgbClr val="FFC000"/>
            </a:solidFill>
            <a:prstDash val="dash"/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>
            <a:stCxn id="17" idx="0"/>
          </p:cNvCxnSpPr>
          <p:nvPr/>
        </p:nvCxnSpPr>
        <p:spPr>
          <a:xfrm flipH="1" flipV="1">
            <a:off x="7632340" y="3212976"/>
            <a:ext cx="18002" cy="1584312"/>
          </a:xfrm>
          <a:prstGeom prst="straightConnector1">
            <a:avLst/>
          </a:prstGeom>
          <a:ln>
            <a:solidFill>
              <a:srgbClr val="FFC000"/>
            </a:solidFill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6894258" y="4797288"/>
            <a:ext cx="1512168" cy="630002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solidFill>
                  <a:schemeClr val="tx1"/>
                </a:solidFill>
              </a:rPr>
              <a:t>GP</a:t>
            </a:r>
            <a:endParaRPr lang="en-GB" sz="1100" dirty="0">
              <a:solidFill>
                <a:schemeClr val="tx1"/>
              </a:solidFill>
            </a:endParaRPr>
          </a:p>
        </p:txBody>
      </p:sp>
      <p:pic>
        <p:nvPicPr>
          <p:cNvPr id="44" name="Picture 4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8605" y="5672336"/>
            <a:ext cx="931683" cy="822964"/>
          </a:xfrm>
          <a:prstGeom prst="rect">
            <a:avLst/>
          </a:prstGeom>
        </p:spPr>
      </p:pic>
      <p:sp>
        <p:nvSpPr>
          <p:cNvPr id="34" name="Isosceles Triangle 33"/>
          <p:cNvSpPr/>
          <p:nvPr/>
        </p:nvSpPr>
        <p:spPr>
          <a:xfrm>
            <a:off x="6696238" y="1700807"/>
            <a:ext cx="1908210" cy="1522299"/>
          </a:xfrm>
          <a:prstGeom prst="triangle">
            <a:avLst>
              <a:gd name="adj" fmla="val 47919"/>
            </a:avLst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 dirty="0">
              <a:solidFill>
                <a:schemeClr val="tx1"/>
              </a:solidFill>
            </a:endParaRPr>
          </a:p>
        </p:txBody>
      </p:sp>
      <p:sp>
        <p:nvSpPr>
          <p:cNvPr id="35" name="Isosceles Triangle 34"/>
          <p:cNvSpPr/>
          <p:nvPr/>
        </p:nvSpPr>
        <p:spPr>
          <a:xfrm flipH="1">
            <a:off x="7020270" y="1689245"/>
            <a:ext cx="1224137" cy="1001877"/>
          </a:xfrm>
          <a:prstGeom prst="triangle">
            <a:avLst>
              <a:gd name="adj" fmla="val 50152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 dirty="0">
              <a:solidFill>
                <a:schemeClr val="tx1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7228961" y="2461956"/>
            <a:ext cx="806754" cy="61456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100" dirty="0" smtClean="0"/>
              <a:t>Leeds </a:t>
            </a:r>
            <a:r>
              <a:rPr lang="en-GB" sz="1100" dirty="0" err="1" smtClean="0"/>
              <a:t>Mindmate</a:t>
            </a:r>
            <a:r>
              <a:rPr lang="en-GB" sz="1100" dirty="0" smtClean="0"/>
              <a:t> SPA</a:t>
            </a:r>
            <a:endParaRPr lang="en-GB" sz="1100" dirty="0"/>
          </a:p>
        </p:txBody>
      </p:sp>
    </p:spTree>
    <p:extLst>
      <p:ext uri="{BB962C8B-B14F-4D97-AF65-F5344CB8AC3E}">
        <p14:creationId xmlns:p14="http://schemas.microsoft.com/office/powerpoint/2010/main" val="3137578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8" name="Straight Arrow Connector 107"/>
          <p:cNvCxnSpPr/>
          <p:nvPr/>
        </p:nvCxnSpPr>
        <p:spPr>
          <a:xfrm flipH="1" flipV="1">
            <a:off x="7636972" y="1339776"/>
            <a:ext cx="4514" cy="36103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>
            <a:stCxn id="11" idx="3"/>
          </p:cNvCxnSpPr>
          <p:nvPr/>
        </p:nvCxnSpPr>
        <p:spPr>
          <a:xfrm>
            <a:off x="5364088" y="2312876"/>
            <a:ext cx="1872208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>
            <a:stCxn id="11" idx="1"/>
          </p:cNvCxnSpPr>
          <p:nvPr/>
        </p:nvCxnSpPr>
        <p:spPr>
          <a:xfrm flipH="1">
            <a:off x="1979712" y="2312876"/>
            <a:ext cx="1872208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/>
          <p:nvPr/>
        </p:nvCxnSpPr>
        <p:spPr>
          <a:xfrm flipV="1">
            <a:off x="4608004" y="1340768"/>
            <a:ext cx="2490" cy="57606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>
            <a:stCxn id="7" idx="3"/>
            <a:endCxn id="8" idx="1"/>
          </p:cNvCxnSpPr>
          <p:nvPr/>
        </p:nvCxnSpPr>
        <p:spPr>
          <a:xfrm>
            <a:off x="2339752" y="944724"/>
            <a:ext cx="1008112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6" idx="0"/>
          </p:cNvCxnSpPr>
          <p:nvPr/>
        </p:nvCxnSpPr>
        <p:spPr>
          <a:xfrm flipV="1">
            <a:off x="4608004" y="4437113"/>
            <a:ext cx="0" cy="41411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179512" y="5301208"/>
            <a:ext cx="648072" cy="36004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 smtClean="0"/>
              <a:t>Specialist</a:t>
            </a:r>
            <a:endParaRPr lang="en-GB" sz="900" dirty="0"/>
          </a:p>
        </p:txBody>
      </p:sp>
      <p:sp>
        <p:nvSpPr>
          <p:cNvPr id="5" name="Rectangle 4"/>
          <p:cNvSpPr/>
          <p:nvPr/>
        </p:nvSpPr>
        <p:spPr>
          <a:xfrm>
            <a:off x="179512" y="5733256"/>
            <a:ext cx="648072" cy="36004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 smtClean="0">
                <a:solidFill>
                  <a:schemeClr val="tx1"/>
                </a:solidFill>
              </a:rPr>
              <a:t>Targeted</a:t>
            </a:r>
            <a:endParaRPr lang="en-GB" sz="9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9512" y="6165304"/>
            <a:ext cx="648072" cy="36004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dirty="0" smtClean="0">
                <a:solidFill>
                  <a:sysClr val="windowText" lastClr="000000"/>
                </a:solidFill>
              </a:rPr>
              <a:t>Early Intervention</a:t>
            </a:r>
            <a:endParaRPr lang="en-GB" sz="700" dirty="0">
              <a:solidFill>
                <a:sysClr val="windowText" lastClr="00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27584" y="548680"/>
            <a:ext cx="1512168" cy="792088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chemeClr val="bg1"/>
                </a:solidFill>
              </a:rPr>
              <a:t>Children's Social Work Service area team undertakes child &amp; Family </a:t>
            </a:r>
            <a:r>
              <a:rPr lang="en-GB" sz="1100" dirty="0" smtClean="0">
                <a:solidFill>
                  <a:schemeClr val="bg1"/>
                </a:solidFill>
              </a:rPr>
              <a:t>assessment</a:t>
            </a:r>
            <a:endParaRPr lang="en-GB" sz="1100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347864" y="548680"/>
            <a:ext cx="1512168" cy="792088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solidFill>
                  <a:schemeClr val="bg1"/>
                </a:solidFill>
              </a:rPr>
              <a:t>Intensive support services: Signpost, MST, REST.</a:t>
            </a:r>
            <a:endParaRPr lang="en-GB" sz="1100" dirty="0">
              <a:solidFill>
                <a:schemeClr val="bg1"/>
              </a:solidFill>
            </a:endParaRPr>
          </a:p>
        </p:txBody>
      </p:sp>
      <p:cxnSp>
        <p:nvCxnSpPr>
          <p:cNvPr id="78" name="Straight Arrow Connector 77"/>
          <p:cNvCxnSpPr>
            <a:endCxn id="11" idx="2"/>
          </p:cNvCxnSpPr>
          <p:nvPr/>
        </p:nvCxnSpPr>
        <p:spPr>
          <a:xfrm flipV="1">
            <a:off x="4608004" y="2708920"/>
            <a:ext cx="0" cy="360040"/>
          </a:xfrm>
          <a:prstGeom prst="straightConnector1">
            <a:avLst/>
          </a:prstGeom>
          <a:ln>
            <a:solidFill>
              <a:srgbClr val="FFC000"/>
            </a:solidFill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15" idx="3"/>
          </p:cNvCxnSpPr>
          <p:nvPr/>
        </p:nvCxnSpPr>
        <p:spPr>
          <a:xfrm flipV="1">
            <a:off x="2843808" y="5989801"/>
            <a:ext cx="4806534" cy="40522"/>
          </a:xfrm>
          <a:prstGeom prst="straightConnector1">
            <a:avLst/>
          </a:prstGeom>
          <a:ln>
            <a:solidFill>
              <a:srgbClr val="FFC000"/>
            </a:solidFill>
            <a:prstDash val="dash"/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4" idx="3"/>
            <a:endCxn id="16" idx="1"/>
          </p:cNvCxnSpPr>
          <p:nvPr/>
        </p:nvCxnSpPr>
        <p:spPr>
          <a:xfrm>
            <a:off x="2843808" y="5166227"/>
            <a:ext cx="100811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6876256" y="548680"/>
            <a:ext cx="1512168" cy="792088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solidFill>
                  <a:schemeClr val="bg1"/>
                </a:solidFill>
              </a:rPr>
              <a:t>CAMHS</a:t>
            </a:r>
            <a:endParaRPr lang="en-GB" sz="1100" dirty="0">
              <a:solidFill>
                <a:schemeClr val="bg1"/>
              </a:solidFill>
            </a:endParaRPr>
          </a:p>
        </p:txBody>
      </p:sp>
      <p:sp>
        <p:nvSpPr>
          <p:cNvPr id="10" name="Isosceles Triangle 9"/>
          <p:cNvSpPr/>
          <p:nvPr/>
        </p:nvSpPr>
        <p:spPr>
          <a:xfrm>
            <a:off x="611560" y="1700808"/>
            <a:ext cx="1944216" cy="1512168"/>
          </a:xfrm>
          <a:prstGeom prst="triangl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solidFill>
                  <a:schemeClr val="bg1"/>
                </a:solidFill>
              </a:rPr>
              <a:t>Referral to Front door Safeguarding hub</a:t>
            </a:r>
            <a:endParaRPr lang="en-GB" sz="1100" dirty="0">
              <a:solidFill>
                <a:schemeClr val="bg1"/>
              </a:solidFill>
            </a:endParaRPr>
          </a:p>
        </p:txBody>
      </p:sp>
      <p:cxnSp>
        <p:nvCxnSpPr>
          <p:cNvPr id="75" name="Straight Arrow Connector 74"/>
          <p:cNvCxnSpPr/>
          <p:nvPr/>
        </p:nvCxnSpPr>
        <p:spPr>
          <a:xfrm flipH="1">
            <a:off x="6012160" y="3194298"/>
            <a:ext cx="684078" cy="0"/>
          </a:xfrm>
          <a:prstGeom prst="straightConnector1">
            <a:avLst/>
          </a:prstGeom>
          <a:ln>
            <a:solidFill>
              <a:srgbClr val="FFC000"/>
            </a:solidFill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3851920" y="1916832"/>
            <a:ext cx="1512168" cy="792088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solidFill>
                  <a:schemeClr val="tx1"/>
                </a:solidFill>
              </a:rPr>
              <a:t>Cluster team: Targeted Intervention </a:t>
            </a:r>
            <a:endParaRPr lang="en-GB" sz="11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043608" y="3573016"/>
            <a:ext cx="1512168" cy="792088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solidFill>
                  <a:schemeClr val="bg1"/>
                </a:solidFill>
              </a:rPr>
              <a:t>Young person harmed or at significant risk of harm</a:t>
            </a:r>
            <a:endParaRPr lang="en-GB" sz="1100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331640" y="4851226"/>
            <a:ext cx="1512168" cy="630002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solidFill>
                  <a:schemeClr val="tx1"/>
                </a:solidFill>
              </a:rPr>
              <a:t>School offers Early Help</a:t>
            </a:r>
            <a:endParaRPr lang="en-GB" sz="1100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331640" y="5715322"/>
            <a:ext cx="1512168" cy="630002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solidFill>
                  <a:schemeClr val="tx1"/>
                </a:solidFill>
              </a:rPr>
              <a:t>Concerns for a young person</a:t>
            </a:r>
            <a:endParaRPr lang="en-GB" sz="110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851920" y="4851226"/>
            <a:ext cx="1512168" cy="630002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solidFill>
                  <a:schemeClr val="tx1"/>
                </a:solidFill>
              </a:rPr>
              <a:t>Young person needs additional support </a:t>
            </a:r>
            <a:endParaRPr lang="en-GB" sz="1100" dirty="0">
              <a:solidFill>
                <a:schemeClr val="tx1"/>
              </a:solidFill>
            </a:endParaRPr>
          </a:p>
        </p:txBody>
      </p:sp>
      <p:cxnSp>
        <p:nvCxnSpPr>
          <p:cNvPr id="89" name="Straight Arrow Connector 88"/>
          <p:cNvCxnSpPr>
            <a:endCxn id="10" idx="3"/>
          </p:cNvCxnSpPr>
          <p:nvPr/>
        </p:nvCxnSpPr>
        <p:spPr>
          <a:xfrm flipV="1">
            <a:off x="1581178" y="3212976"/>
            <a:ext cx="2490" cy="36004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>
            <a:stCxn id="14" idx="0"/>
          </p:cNvCxnSpPr>
          <p:nvPr/>
        </p:nvCxnSpPr>
        <p:spPr>
          <a:xfrm flipV="1">
            <a:off x="2087724" y="4365104"/>
            <a:ext cx="2127" cy="48612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9" name="Isosceles Triangle 18"/>
          <p:cNvSpPr/>
          <p:nvPr/>
        </p:nvSpPr>
        <p:spPr>
          <a:xfrm>
            <a:off x="3707904" y="3068960"/>
            <a:ext cx="2304256" cy="1368152"/>
          </a:xfrm>
          <a:prstGeom prst="triangle">
            <a:avLst>
              <a:gd name="adj" fmla="val 100000"/>
            </a:avLst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 dirty="0">
              <a:solidFill>
                <a:schemeClr val="tx1"/>
              </a:solidFill>
            </a:endParaRPr>
          </a:p>
        </p:txBody>
      </p:sp>
      <p:sp>
        <p:nvSpPr>
          <p:cNvPr id="20" name="Isosceles Triangle 19"/>
          <p:cNvSpPr/>
          <p:nvPr/>
        </p:nvSpPr>
        <p:spPr>
          <a:xfrm rot="10800000">
            <a:off x="3707904" y="3068960"/>
            <a:ext cx="2304256" cy="1368152"/>
          </a:xfrm>
          <a:prstGeom prst="triangle">
            <a:avLst>
              <a:gd name="adj" fmla="val 100000"/>
            </a:avLst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 dirty="0"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085945" y="3491426"/>
            <a:ext cx="1548172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Cluster Support &amp; Guidance request</a:t>
            </a:r>
            <a:endParaRPr lang="en-GB" sz="1400" dirty="0"/>
          </a:p>
        </p:txBody>
      </p:sp>
      <p:cxnSp>
        <p:nvCxnSpPr>
          <p:cNvPr id="23" name="Straight Arrow Connector 22"/>
          <p:cNvCxnSpPr>
            <a:stCxn id="15" idx="0"/>
            <a:endCxn id="14" idx="2"/>
          </p:cNvCxnSpPr>
          <p:nvPr/>
        </p:nvCxnSpPr>
        <p:spPr>
          <a:xfrm flipV="1">
            <a:off x="2087724" y="5481228"/>
            <a:ext cx="0" cy="23409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10" idx="2"/>
          </p:cNvCxnSpPr>
          <p:nvPr/>
        </p:nvCxnSpPr>
        <p:spPr>
          <a:xfrm>
            <a:off x="611560" y="3212976"/>
            <a:ext cx="11486" cy="195325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endCxn id="14" idx="1"/>
          </p:cNvCxnSpPr>
          <p:nvPr/>
        </p:nvCxnSpPr>
        <p:spPr>
          <a:xfrm>
            <a:off x="611560" y="5166227"/>
            <a:ext cx="72008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H="1">
            <a:off x="2843808" y="4437113"/>
            <a:ext cx="864096" cy="41411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6660232" y="3194298"/>
            <a:ext cx="36005" cy="245043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H="1">
            <a:off x="3275856" y="5644734"/>
            <a:ext cx="3420381" cy="1651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flipV="1">
            <a:off x="3345768" y="5301208"/>
            <a:ext cx="2096" cy="36004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 flipH="1">
            <a:off x="2843808" y="5373216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endCxn id="17" idx="2"/>
          </p:cNvCxnSpPr>
          <p:nvPr/>
        </p:nvCxnSpPr>
        <p:spPr>
          <a:xfrm flipH="1" flipV="1">
            <a:off x="7650342" y="5427290"/>
            <a:ext cx="18002" cy="582772"/>
          </a:xfrm>
          <a:prstGeom prst="straightConnector1">
            <a:avLst/>
          </a:prstGeom>
          <a:ln>
            <a:solidFill>
              <a:srgbClr val="FFC000"/>
            </a:solidFill>
            <a:prstDash val="dash"/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>
            <a:stCxn id="10" idx="4"/>
          </p:cNvCxnSpPr>
          <p:nvPr/>
        </p:nvCxnSpPr>
        <p:spPr>
          <a:xfrm>
            <a:off x="2555776" y="3212976"/>
            <a:ext cx="1152127" cy="0"/>
          </a:xfrm>
          <a:prstGeom prst="straightConnector1">
            <a:avLst/>
          </a:prstGeom>
          <a:ln>
            <a:solidFill>
              <a:srgbClr val="FFC000"/>
            </a:solidFill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/>
          <p:nvPr/>
        </p:nvCxnSpPr>
        <p:spPr>
          <a:xfrm flipV="1">
            <a:off x="1578688" y="1340768"/>
            <a:ext cx="2490" cy="36004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>
            <a:stCxn id="17" idx="0"/>
          </p:cNvCxnSpPr>
          <p:nvPr/>
        </p:nvCxnSpPr>
        <p:spPr>
          <a:xfrm flipH="1" flipV="1">
            <a:off x="7632340" y="3212976"/>
            <a:ext cx="18002" cy="1584312"/>
          </a:xfrm>
          <a:prstGeom prst="straightConnector1">
            <a:avLst/>
          </a:prstGeom>
          <a:ln>
            <a:solidFill>
              <a:srgbClr val="FFC000"/>
            </a:solidFill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6894258" y="4797288"/>
            <a:ext cx="1512168" cy="630002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solidFill>
                  <a:schemeClr val="tx1"/>
                </a:solidFill>
              </a:rPr>
              <a:t>GP</a:t>
            </a:r>
            <a:endParaRPr lang="en-GB" sz="1100" dirty="0">
              <a:solidFill>
                <a:schemeClr val="tx1"/>
              </a:solidFill>
            </a:endParaRPr>
          </a:p>
        </p:txBody>
      </p:sp>
      <p:pic>
        <p:nvPicPr>
          <p:cNvPr id="44" name="Picture 4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8605" y="5672336"/>
            <a:ext cx="931683" cy="822964"/>
          </a:xfrm>
          <a:prstGeom prst="rect">
            <a:avLst/>
          </a:prstGeom>
        </p:spPr>
      </p:pic>
      <p:cxnSp>
        <p:nvCxnSpPr>
          <p:cNvPr id="49" name="Straight Arrow Connector 48"/>
          <p:cNvCxnSpPr/>
          <p:nvPr/>
        </p:nvCxnSpPr>
        <p:spPr>
          <a:xfrm>
            <a:off x="2339432" y="1329643"/>
            <a:ext cx="1368152" cy="1728192"/>
          </a:xfrm>
          <a:prstGeom prst="straightConnector1">
            <a:avLst/>
          </a:prstGeom>
          <a:ln>
            <a:solidFill>
              <a:srgbClr val="FF0000"/>
            </a:solidFill>
            <a:prstDash val="sysDash"/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2327331" y="1315890"/>
            <a:ext cx="1368152" cy="1728192"/>
          </a:xfrm>
          <a:prstGeom prst="straightConnector1">
            <a:avLst/>
          </a:prstGeom>
          <a:ln>
            <a:solidFill>
              <a:srgbClr val="FFC000"/>
            </a:solidFill>
            <a:prstDash val="dash"/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51" name="Isosceles Triangle 50"/>
          <p:cNvSpPr/>
          <p:nvPr/>
        </p:nvSpPr>
        <p:spPr>
          <a:xfrm>
            <a:off x="6696238" y="1700807"/>
            <a:ext cx="1908210" cy="1522299"/>
          </a:xfrm>
          <a:prstGeom prst="triangle">
            <a:avLst>
              <a:gd name="adj" fmla="val 47919"/>
            </a:avLst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 dirty="0">
              <a:solidFill>
                <a:schemeClr val="tx1"/>
              </a:solidFill>
            </a:endParaRPr>
          </a:p>
        </p:txBody>
      </p:sp>
      <p:sp>
        <p:nvSpPr>
          <p:cNvPr id="53" name="Isosceles Triangle 52"/>
          <p:cNvSpPr/>
          <p:nvPr/>
        </p:nvSpPr>
        <p:spPr>
          <a:xfrm flipH="1">
            <a:off x="7020270" y="1689245"/>
            <a:ext cx="1224137" cy="1001877"/>
          </a:xfrm>
          <a:prstGeom prst="triangle">
            <a:avLst>
              <a:gd name="adj" fmla="val 50152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 dirty="0">
              <a:solidFill>
                <a:schemeClr val="tx1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7228961" y="2461956"/>
            <a:ext cx="806754" cy="61456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100" dirty="0" smtClean="0"/>
              <a:t>Leeds </a:t>
            </a:r>
            <a:r>
              <a:rPr lang="en-GB" sz="1100" dirty="0" err="1" smtClean="0"/>
              <a:t>Mindmate</a:t>
            </a:r>
            <a:r>
              <a:rPr lang="en-GB" sz="1100" dirty="0" smtClean="0"/>
              <a:t> SPA</a:t>
            </a:r>
            <a:endParaRPr lang="en-GB" sz="1100" dirty="0"/>
          </a:p>
        </p:txBody>
      </p:sp>
    </p:spTree>
    <p:extLst>
      <p:ext uri="{BB962C8B-B14F-4D97-AF65-F5344CB8AC3E}">
        <p14:creationId xmlns:p14="http://schemas.microsoft.com/office/powerpoint/2010/main" val="269325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3500" dirty="0" smtClean="0"/>
              <a:t>Shared expectations?</a:t>
            </a:r>
            <a:endParaRPr lang="en-GB" sz="3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endParaRPr lang="en-GB" sz="20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GB" sz="2000" dirty="0" smtClean="0"/>
              <a:t>Child’s needs at the centre of our decision-making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000" dirty="0" smtClean="0"/>
              <a:t>School will offer early help </a:t>
            </a:r>
            <a:r>
              <a:rPr lang="en-GB" sz="2000" smtClean="0"/>
              <a:t>(initiates </a:t>
            </a:r>
            <a:r>
              <a:rPr lang="en-GB" sz="2000" dirty="0" smtClean="0"/>
              <a:t>an assessment </a:t>
            </a:r>
            <a:r>
              <a:rPr lang="en-GB" sz="2000" smtClean="0"/>
              <a:t>of need)</a:t>
            </a:r>
            <a:endParaRPr lang="en-GB" sz="20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GB" sz="2000" dirty="0" smtClean="0"/>
              <a:t>Committed to our responsibilities to have ‘the conversation’ with the family and with each other - avoiding wherever possible the ‘merry-go-round’ for families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000" dirty="0" smtClean="0"/>
              <a:t>Working out and being clear who’s best placed to be the lead practitioner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000" dirty="0" smtClean="0"/>
              <a:t>Playing our part in multi-agency plans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000" dirty="0" smtClean="0"/>
              <a:t>2-way communication – relevant and timeliness of information sharing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000" dirty="0" smtClean="0"/>
              <a:t>Sharing the information within our respective organisations – ‘needs to know’ – connecting the right people to what’s going 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000" dirty="0" smtClean="0"/>
              <a:t>Working restoratively – permission to challenge as well as offering high support to each other – focusing on finding solutions</a:t>
            </a:r>
          </a:p>
          <a:p>
            <a:endParaRPr lang="en-GB" sz="2000" dirty="0" smtClean="0"/>
          </a:p>
          <a:p>
            <a:endParaRPr lang="en-GB" sz="2000" dirty="0" smtClean="0"/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954133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3500" dirty="0" smtClean="0"/>
              <a:t>Opportunities? </a:t>
            </a:r>
            <a:endParaRPr lang="en-GB" sz="3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92500" lnSpcReduction="10000"/>
          </a:bodyPr>
          <a:lstStyle/>
          <a:p>
            <a:endParaRPr lang="en-GB" sz="20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GB" sz="2500" dirty="0" smtClean="0"/>
              <a:t>Are there ways that the Cluster can ‘connect’ earlier with school to support decisions re early help?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500" dirty="0" smtClean="0"/>
              <a:t>Would school colleagues welcome additional support to start using the Leeds ‘re-think’ 6P formulation?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500" dirty="0" smtClean="0"/>
              <a:t>Are school colleagues interested in attending the revised Leeds Early Help training?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500" dirty="0" smtClean="0"/>
              <a:t>Could school share any changes in structure and roles and responsibilities to ensure ‘we’ get our communication with you right?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500" dirty="0" smtClean="0"/>
              <a:t>Does cluster and/or partners need to share any specific information to support school’s knowledge and understanding of wider support/practice?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500" b="1" smtClean="0">
                <a:solidFill>
                  <a:srgbClr val="00B050"/>
                </a:solidFill>
              </a:rPr>
              <a:t>What else….? </a:t>
            </a:r>
            <a:endParaRPr lang="en-GB" sz="2500" b="1" dirty="0" smtClean="0">
              <a:solidFill>
                <a:srgbClr val="00B050"/>
              </a:solidFill>
            </a:endParaRPr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4294246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onut 3"/>
          <p:cNvSpPr/>
          <p:nvPr/>
        </p:nvSpPr>
        <p:spPr>
          <a:xfrm>
            <a:off x="2384423" y="1083440"/>
            <a:ext cx="4481119" cy="4482000"/>
          </a:xfrm>
          <a:prstGeom prst="donut">
            <a:avLst>
              <a:gd name="adj" fmla="val 8343"/>
            </a:avLst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4012915" y="1646559"/>
            <a:ext cx="1224136" cy="1152128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solidFill>
                  <a:sysClr val="windowText" lastClr="000000"/>
                </a:solidFill>
              </a:rPr>
              <a:t>Children’s Social Work </a:t>
            </a:r>
            <a:r>
              <a:rPr lang="en-GB" sz="1100" dirty="0">
                <a:solidFill>
                  <a:sysClr val="windowText" lastClr="000000"/>
                </a:solidFill>
              </a:rPr>
              <a:t>S</a:t>
            </a:r>
            <a:r>
              <a:rPr lang="en-GB" sz="1100" dirty="0" smtClean="0">
                <a:solidFill>
                  <a:sysClr val="windowText" lastClr="000000"/>
                </a:solidFill>
              </a:rPr>
              <a:t>ervice</a:t>
            </a:r>
          </a:p>
          <a:p>
            <a:pPr algn="ctr"/>
            <a:r>
              <a:rPr lang="en-GB" sz="1100" dirty="0" smtClean="0">
                <a:solidFill>
                  <a:sysClr val="windowText" lastClr="000000"/>
                </a:solidFill>
              </a:rPr>
              <a:t>Area Teams</a:t>
            </a:r>
            <a:endParaRPr lang="en-GB" sz="1100" dirty="0">
              <a:solidFill>
                <a:sysClr val="windowText" lastClr="000000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84424" y="2726679"/>
            <a:ext cx="1224136" cy="1152128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solidFill>
                  <a:sysClr val="windowText" lastClr="000000"/>
                </a:solidFill>
              </a:rPr>
              <a:t>Partner Agencies</a:t>
            </a:r>
          </a:p>
          <a:p>
            <a:pPr algn="ctr"/>
            <a:r>
              <a:rPr lang="en-GB" sz="800" dirty="0" smtClean="0">
                <a:solidFill>
                  <a:sysClr val="windowText" lastClr="000000"/>
                </a:solidFill>
              </a:rPr>
              <a:t>(Barca, YOS etc.)</a:t>
            </a:r>
            <a:endParaRPr lang="en-GB" sz="700" dirty="0">
              <a:solidFill>
                <a:sysClr val="windowText" lastClr="000000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2824464" y="2726679"/>
            <a:ext cx="1224136" cy="1152128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solidFill>
                  <a:sysClr val="windowText" lastClr="000000"/>
                </a:solidFill>
              </a:rPr>
              <a:t>GPs</a:t>
            </a:r>
          </a:p>
          <a:p>
            <a:pPr algn="ctr"/>
            <a:r>
              <a:rPr lang="en-GB" sz="800" dirty="0" smtClean="0">
                <a:solidFill>
                  <a:sysClr val="windowText" lastClr="000000"/>
                </a:solidFill>
              </a:rPr>
              <a:t>(&amp; other Health </a:t>
            </a:r>
            <a:r>
              <a:rPr lang="en-GB" sz="800" dirty="0">
                <a:solidFill>
                  <a:sysClr val="windowText" lastClr="000000"/>
                </a:solidFill>
              </a:rPr>
              <a:t>S</a:t>
            </a:r>
            <a:r>
              <a:rPr lang="en-GB" sz="800" dirty="0" smtClean="0">
                <a:solidFill>
                  <a:sysClr val="windowText" lastClr="000000"/>
                </a:solidFill>
              </a:rPr>
              <a:t>ervices)</a:t>
            </a:r>
            <a:endParaRPr lang="en-GB" sz="700" dirty="0">
              <a:solidFill>
                <a:sysClr val="windowText" lastClr="000000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4012915" y="3850523"/>
            <a:ext cx="1224136" cy="1152128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solidFill>
                  <a:sysClr val="windowText" lastClr="000000"/>
                </a:solidFill>
              </a:rPr>
              <a:t>Cluster ‘Core’ Team</a:t>
            </a:r>
            <a:endParaRPr lang="en-GB" sz="1100" dirty="0">
              <a:solidFill>
                <a:sysClr val="windowText" lastClr="000000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012915" y="2726679"/>
            <a:ext cx="1224136" cy="1152128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solidFill>
                  <a:sysClr val="windowText" lastClr="000000"/>
                </a:solidFill>
              </a:rPr>
              <a:t>Schools</a:t>
            </a:r>
            <a:endParaRPr lang="en-GB" sz="1600" dirty="0">
              <a:solidFill>
                <a:sysClr val="windowText" lastClr="0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112814" y="1132957"/>
            <a:ext cx="30243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Bramley Cluster</a:t>
            </a:r>
            <a:endParaRPr lang="en-GB" sz="1400" dirty="0"/>
          </a:p>
        </p:txBody>
      </p:sp>
      <p:sp>
        <p:nvSpPr>
          <p:cNvPr id="14" name="TextBox 13"/>
          <p:cNvSpPr txBox="1"/>
          <p:nvPr/>
        </p:nvSpPr>
        <p:spPr>
          <a:xfrm>
            <a:off x="3112814" y="5157192"/>
            <a:ext cx="30243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Bramley Cluster</a:t>
            </a:r>
            <a:endParaRPr lang="en-GB" sz="1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2693" y="85756"/>
            <a:ext cx="931683" cy="822964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10182" y="178212"/>
            <a:ext cx="8229600" cy="548680"/>
          </a:xfrm>
        </p:spPr>
        <p:txBody>
          <a:bodyPr>
            <a:normAutofit/>
          </a:bodyPr>
          <a:lstStyle/>
          <a:p>
            <a:r>
              <a:rPr lang="en-GB" sz="2400" dirty="0" smtClean="0"/>
              <a:t>Cluster Collaborative Model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39941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onut 3"/>
          <p:cNvSpPr/>
          <p:nvPr/>
        </p:nvSpPr>
        <p:spPr>
          <a:xfrm>
            <a:off x="2384423" y="1083440"/>
            <a:ext cx="4481119" cy="4482000"/>
          </a:xfrm>
          <a:prstGeom prst="donut">
            <a:avLst>
              <a:gd name="adj" fmla="val 8343"/>
            </a:avLst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4012915" y="1646559"/>
            <a:ext cx="1224136" cy="1152128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solidFill>
                  <a:sysClr val="windowText" lastClr="000000"/>
                </a:solidFill>
              </a:rPr>
              <a:t>Children’s Social Work Service</a:t>
            </a:r>
          </a:p>
          <a:p>
            <a:pPr algn="ctr"/>
            <a:r>
              <a:rPr lang="en-GB" sz="1100" dirty="0" smtClean="0">
                <a:solidFill>
                  <a:sysClr val="windowText" lastClr="000000"/>
                </a:solidFill>
              </a:rPr>
              <a:t>Area Teams</a:t>
            </a:r>
            <a:endParaRPr lang="en-GB" sz="800" dirty="0">
              <a:solidFill>
                <a:sysClr val="windowText" lastClr="000000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184424" y="2726679"/>
            <a:ext cx="1224136" cy="1152128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solidFill>
                  <a:sysClr val="windowText" lastClr="000000"/>
                </a:solidFill>
              </a:rPr>
              <a:t>Partner Agencies</a:t>
            </a:r>
          </a:p>
          <a:p>
            <a:pPr algn="ctr"/>
            <a:r>
              <a:rPr lang="en-GB" sz="800" dirty="0" smtClean="0">
                <a:solidFill>
                  <a:sysClr val="windowText" lastClr="000000"/>
                </a:solidFill>
              </a:rPr>
              <a:t>(Barca, YOS </a:t>
            </a:r>
            <a:r>
              <a:rPr lang="en-GB" sz="800" dirty="0" err="1" smtClean="0">
                <a:solidFill>
                  <a:sysClr val="windowText" lastClr="000000"/>
                </a:solidFill>
              </a:rPr>
              <a:t>etc</a:t>
            </a:r>
            <a:r>
              <a:rPr lang="en-GB" sz="800" dirty="0" smtClean="0">
                <a:solidFill>
                  <a:sysClr val="windowText" lastClr="000000"/>
                </a:solidFill>
              </a:rPr>
              <a:t>)</a:t>
            </a:r>
            <a:endParaRPr lang="en-GB" sz="700" dirty="0">
              <a:solidFill>
                <a:sysClr val="windowText" lastClr="000000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2824464" y="2726679"/>
            <a:ext cx="1224136" cy="1152128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solidFill>
                  <a:sysClr val="windowText" lastClr="000000"/>
                </a:solidFill>
              </a:rPr>
              <a:t>GPs</a:t>
            </a:r>
          </a:p>
          <a:p>
            <a:pPr algn="ctr"/>
            <a:r>
              <a:rPr lang="en-GB" sz="800" dirty="0" smtClean="0">
                <a:solidFill>
                  <a:sysClr val="windowText" lastClr="000000"/>
                </a:solidFill>
              </a:rPr>
              <a:t>(&amp; other Health </a:t>
            </a:r>
            <a:r>
              <a:rPr lang="en-GB" sz="800" dirty="0">
                <a:solidFill>
                  <a:sysClr val="windowText" lastClr="000000"/>
                </a:solidFill>
              </a:rPr>
              <a:t>S</a:t>
            </a:r>
            <a:r>
              <a:rPr lang="en-GB" sz="800" dirty="0" smtClean="0">
                <a:solidFill>
                  <a:sysClr val="windowText" lastClr="000000"/>
                </a:solidFill>
              </a:rPr>
              <a:t>ervices)</a:t>
            </a:r>
            <a:endParaRPr lang="en-GB" sz="700" dirty="0">
              <a:solidFill>
                <a:sysClr val="windowText" lastClr="000000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4012915" y="3850523"/>
            <a:ext cx="1224136" cy="1152128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solidFill>
                  <a:sysClr val="windowText" lastClr="000000"/>
                </a:solidFill>
              </a:rPr>
              <a:t>Cluster ‘Core’ Team</a:t>
            </a:r>
            <a:endParaRPr lang="en-GB" sz="1100" dirty="0">
              <a:solidFill>
                <a:sysClr val="windowText" lastClr="000000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012915" y="2726679"/>
            <a:ext cx="1224136" cy="1152128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solidFill>
                  <a:sysClr val="windowText" lastClr="000000"/>
                </a:solidFill>
              </a:rPr>
              <a:t>Schools</a:t>
            </a:r>
            <a:endParaRPr lang="en-GB" sz="1600" dirty="0">
              <a:solidFill>
                <a:sysClr val="windowText" lastClr="000000"/>
              </a:solidFill>
            </a:endParaRPr>
          </a:p>
        </p:txBody>
      </p:sp>
      <p:sp>
        <p:nvSpPr>
          <p:cNvPr id="11" name="Isosceles Triangle 10"/>
          <p:cNvSpPr/>
          <p:nvPr/>
        </p:nvSpPr>
        <p:spPr>
          <a:xfrm>
            <a:off x="179512" y="2798687"/>
            <a:ext cx="2249996" cy="1615215"/>
          </a:xfrm>
          <a:prstGeom prst="triangle">
            <a:avLst>
              <a:gd name="adj" fmla="val 49539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en-GB" sz="1400" b="1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112814" y="1132957"/>
            <a:ext cx="30243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Bramley Cluster</a:t>
            </a:r>
            <a:endParaRPr lang="en-GB" sz="1400" dirty="0"/>
          </a:p>
        </p:txBody>
      </p:sp>
      <p:sp>
        <p:nvSpPr>
          <p:cNvPr id="14" name="TextBox 13"/>
          <p:cNvSpPr txBox="1"/>
          <p:nvPr/>
        </p:nvSpPr>
        <p:spPr>
          <a:xfrm>
            <a:off x="3112814" y="5157192"/>
            <a:ext cx="30243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Bramley Cluster</a:t>
            </a:r>
            <a:endParaRPr lang="en-GB" sz="1400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1689632" y="3054751"/>
            <a:ext cx="936104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6656676" y="3068960"/>
            <a:ext cx="936104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2693" y="85756"/>
            <a:ext cx="931683" cy="822964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10182" y="178212"/>
            <a:ext cx="8229600" cy="548680"/>
          </a:xfrm>
        </p:spPr>
        <p:txBody>
          <a:bodyPr>
            <a:normAutofit/>
          </a:bodyPr>
          <a:lstStyle/>
          <a:p>
            <a:r>
              <a:rPr lang="en-GB" sz="2400" dirty="0" smtClean="0"/>
              <a:t>Cluster Collaborative Model</a:t>
            </a:r>
            <a:endParaRPr lang="en-GB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7043683" y="4413902"/>
            <a:ext cx="16475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Leeds </a:t>
            </a:r>
            <a:r>
              <a:rPr lang="en-GB" b="1" dirty="0" err="1"/>
              <a:t>Mindmate</a:t>
            </a:r>
            <a:r>
              <a:rPr lang="en-GB" b="1" dirty="0"/>
              <a:t> Single Point of Access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10182" y="4426587"/>
            <a:ext cx="16475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Leeds </a:t>
            </a:r>
            <a:r>
              <a:rPr lang="en-GB" b="1" dirty="0" err="1" smtClean="0"/>
              <a:t>Frontdoor</a:t>
            </a:r>
            <a:r>
              <a:rPr lang="en-GB" b="1" dirty="0" smtClean="0"/>
              <a:t> Safeguarding Hub</a:t>
            </a:r>
            <a:endParaRPr lang="en-GB" b="1" dirty="0"/>
          </a:p>
        </p:txBody>
      </p:sp>
      <p:sp>
        <p:nvSpPr>
          <p:cNvPr id="23" name="Isosceles Triangle 22"/>
          <p:cNvSpPr/>
          <p:nvPr/>
        </p:nvSpPr>
        <p:spPr>
          <a:xfrm>
            <a:off x="6814380" y="2798686"/>
            <a:ext cx="2249996" cy="1615215"/>
          </a:xfrm>
          <a:prstGeom prst="triangle">
            <a:avLst>
              <a:gd name="adj" fmla="val 49539"/>
            </a:avLst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en-GB" sz="1400" b="1" dirty="0">
              <a:solidFill>
                <a:schemeClr val="tx1"/>
              </a:solidFill>
            </a:endParaRPr>
          </a:p>
        </p:txBody>
      </p:sp>
      <p:sp>
        <p:nvSpPr>
          <p:cNvPr id="5" name="Isosceles Triangle 4"/>
          <p:cNvSpPr/>
          <p:nvPr/>
        </p:nvSpPr>
        <p:spPr>
          <a:xfrm>
            <a:off x="7330267" y="2800240"/>
            <a:ext cx="1218222" cy="916792"/>
          </a:xfrm>
          <a:prstGeom prst="triangl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4885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79512" y="6165304"/>
            <a:ext cx="648072" cy="36004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dirty="0" smtClean="0">
                <a:solidFill>
                  <a:sysClr val="windowText" lastClr="000000"/>
                </a:solidFill>
              </a:rPr>
              <a:t>Early Intervention</a:t>
            </a:r>
            <a:endParaRPr lang="en-GB" sz="700" dirty="0">
              <a:solidFill>
                <a:sysClr val="windowText" lastClr="000000"/>
              </a:solidFill>
            </a:endParaRPr>
          </a:p>
        </p:txBody>
      </p:sp>
      <p:cxnSp>
        <p:nvCxnSpPr>
          <p:cNvPr id="24" name="Straight Arrow Connector 23"/>
          <p:cNvCxnSpPr>
            <a:stCxn id="14" idx="3"/>
            <a:endCxn id="16" idx="1"/>
          </p:cNvCxnSpPr>
          <p:nvPr/>
        </p:nvCxnSpPr>
        <p:spPr>
          <a:xfrm>
            <a:off x="2843808" y="5166227"/>
            <a:ext cx="100811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1331640" y="4851226"/>
            <a:ext cx="1512168" cy="630002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solidFill>
                  <a:schemeClr val="tx1"/>
                </a:solidFill>
              </a:rPr>
              <a:t>School offers Early Help</a:t>
            </a:r>
            <a:endParaRPr lang="en-GB" sz="1100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331640" y="5715322"/>
            <a:ext cx="1512168" cy="630002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solidFill>
                  <a:schemeClr val="tx1"/>
                </a:solidFill>
              </a:rPr>
              <a:t>Concerns for a young person</a:t>
            </a:r>
            <a:endParaRPr lang="en-GB" sz="110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851920" y="4851226"/>
            <a:ext cx="1512168" cy="630002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solidFill>
                  <a:schemeClr val="tx1"/>
                </a:solidFill>
              </a:rPr>
              <a:t>Young person needs additional support </a:t>
            </a:r>
            <a:endParaRPr lang="en-GB" sz="1100" dirty="0">
              <a:solidFill>
                <a:schemeClr val="tx1"/>
              </a:solidFill>
            </a:endParaRPr>
          </a:p>
        </p:txBody>
      </p:sp>
      <p:cxnSp>
        <p:nvCxnSpPr>
          <p:cNvPr id="23" name="Straight Arrow Connector 22"/>
          <p:cNvCxnSpPr>
            <a:stCxn id="15" idx="0"/>
            <a:endCxn id="14" idx="2"/>
          </p:cNvCxnSpPr>
          <p:nvPr/>
        </p:nvCxnSpPr>
        <p:spPr>
          <a:xfrm flipV="1">
            <a:off x="2087724" y="5481228"/>
            <a:ext cx="0" cy="23409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pic>
        <p:nvPicPr>
          <p:cNvPr id="44" name="Picture 4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8605" y="5672336"/>
            <a:ext cx="931683" cy="822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5519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596" y="1078566"/>
            <a:ext cx="8435280" cy="511256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sz="2000" dirty="0" smtClean="0"/>
          </a:p>
          <a:p>
            <a:endParaRPr lang="en-GB" sz="2000" dirty="0"/>
          </a:p>
          <a:p>
            <a:endParaRPr lang="en-GB" sz="2000" dirty="0" smtClean="0"/>
          </a:p>
          <a:p>
            <a:endParaRPr lang="en-GB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229FF-47E6-47CF-B6BE-5DDD104088C5}" type="slidenum">
              <a:rPr lang="en-GB" smtClean="0"/>
              <a:t>5</a:t>
            </a:fld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1320699"/>
            <a:ext cx="5738399" cy="2808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4129188"/>
            <a:ext cx="5738399" cy="2803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06860" y="1024600"/>
            <a:ext cx="275297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cs typeface="Arial" panose="020B0604020202020204" pitchFamily="34" charset="0"/>
              </a:rPr>
              <a:t>Anybody working with children, young people and families </a:t>
            </a:r>
            <a:r>
              <a:rPr lang="en-GB" sz="2000" b="1" dirty="0">
                <a:cs typeface="Arial" panose="020B0604020202020204" pitchFamily="34" charset="0"/>
              </a:rPr>
              <a:t>is responsible for starting conversations  - </a:t>
            </a:r>
            <a:r>
              <a:rPr lang="en-GB" sz="2000" dirty="0">
                <a:cs typeface="Arial" panose="020B0604020202020204" pitchFamily="34" charset="0"/>
              </a:rPr>
              <a:t>the start of the assessment of need – </a:t>
            </a:r>
            <a:endParaRPr lang="en-GB" sz="2000" dirty="0" smtClean="0">
              <a:cs typeface="Arial" panose="020B0604020202020204" pitchFamily="34" charset="0"/>
            </a:endParaRPr>
          </a:p>
          <a:p>
            <a:endParaRPr lang="en-GB" sz="2000" dirty="0">
              <a:cs typeface="Arial" panose="020B0604020202020204" pitchFamily="34" charset="0"/>
            </a:endParaRPr>
          </a:p>
          <a:p>
            <a:r>
              <a:rPr lang="en-GB" sz="2000" dirty="0" smtClean="0">
                <a:cs typeface="Arial" panose="020B0604020202020204" pitchFamily="34" charset="0"/>
              </a:rPr>
              <a:t>clarify </a:t>
            </a:r>
            <a:r>
              <a:rPr lang="en-GB" sz="2000" dirty="0">
                <a:cs typeface="Arial" panose="020B0604020202020204" pitchFamily="34" charset="0"/>
              </a:rPr>
              <a:t>the nature of the problem, </a:t>
            </a:r>
            <a:r>
              <a:rPr lang="en-GB" sz="2000" dirty="0" smtClean="0">
                <a:cs typeface="Arial" panose="020B0604020202020204" pitchFamily="34" charset="0"/>
              </a:rPr>
              <a:t>identify </a:t>
            </a:r>
            <a:r>
              <a:rPr lang="en-GB" sz="2000" dirty="0">
                <a:cs typeface="Arial" panose="020B0604020202020204" pitchFamily="34" charset="0"/>
              </a:rPr>
              <a:t>need </a:t>
            </a:r>
            <a:endParaRPr lang="en-GB" sz="2000" dirty="0" smtClean="0">
              <a:cs typeface="Arial" panose="020B0604020202020204" pitchFamily="34" charset="0"/>
            </a:endParaRPr>
          </a:p>
          <a:p>
            <a:r>
              <a:rPr lang="en-GB" sz="2000" dirty="0" smtClean="0">
                <a:cs typeface="Arial" panose="020B0604020202020204" pitchFamily="34" charset="0"/>
              </a:rPr>
              <a:t>and </a:t>
            </a:r>
            <a:r>
              <a:rPr lang="en-GB" sz="2000" dirty="0">
                <a:cs typeface="Arial" panose="020B0604020202020204" pitchFamily="34" charset="0"/>
              </a:rPr>
              <a:t>how best to </a:t>
            </a:r>
            <a:r>
              <a:rPr lang="en-GB" sz="2000" dirty="0" smtClean="0">
                <a:cs typeface="Arial" panose="020B0604020202020204" pitchFamily="34" charset="0"/>
              </a:rPr>
              <a:t>respond</a:t>
            </a:r>
            <a:endParaRPr lang="en-GB" sz="2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95536" y="188640"/>
            <a:ext cx="756084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700" b="1" dirty="0">
                <a:solidFill>
                  <a:schemeClr val="accent6"/>
                </a:solidFill>
              </a:rPr>
              <a:t>Early </a:t>
            </a:r>
            <a:r>
              <a:rPr lang="en-GB" sz="2700" b="1" dirty="0" smtClean="0">
                <a:solidFill>
                  <a:schemeClr val="accent6"/>
                </a:solidFill>
              </a:rPr>
              <a:t>help: a collaborative approach not a provision</a:t>
            </a:r>
            <a:endParaRPr lang="en-GB" sz="2700" b="1" dirty="0">
              <a:solidFill>
                <a:schemeClr val="accent6"/>
              </a:solidFill>
            </a:endParaRPr>
          </a:p>
          <a:p>
            <a:endParaRPr lang="en-GB" sz="2500" dirty="0"/>
          </a:p>
        </p:txBody>
      </p:sp>
      <p:sp>
        <p:nvSpPr>
          <p:cNvPr id="11" name="TextBox 10"/>
          <p:cNvSpPr txBox="1"/>
          <p:nvPr/>
        </p:nvSpPr>
        <p:spPr>
          <a:xfrm>
            <a:off x="361380" y="5540293"/>
            <a:ext cx="363455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rgbClr val="FF0066"/>
                </a:solidFill>
              </a:rPr>
              <a:t>Statutory Guidance Keeping Children Safe in Education (2016)</a:t>
            </a:r>
            <a:endParaRPr lang="en-GB" b="1" dirty="0">
              <a:solidFill>
                <a:srgbClr val="FF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6400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" name="Straight Arrow Connector 26"/>
          <p:cNvCxnSpPr>
            <a:stCxn id="16" idx="0"/>
          </p:cNvCxnSpPr>
          <p:nvPr/>
        </p:nvCxnSpPr>
        <p:spPr>
          <a:xfrm flipV="1">
            <a:off x="4608004" y="4437113"/>
            <a:ext cx="0" cy="41411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179512" y="5733256"/>
            <a:ext cx="648072" cy="36004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 smtClean="0">
                <a:solidFill>
                  <a:schemeClr val="tx1"/>
                </a:solidFill>
              </a:rPr>
              <a:t>Targeted</a:t>
            </a:r>
            <a:endParaRPr lang="en-GB" sz="9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9512" y="6165304"/>
            <a:ext cx="648072" cy="36004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dirty="0" smtClean="0">
                <a:solidFill>
                  <a:sysClr val="windowText" lastClr="000000"/>
                </a:solidFill>
              </a:rPr>
              <a:t>Early Intervention</a:t>
            </a:r>
            <a:endParaRPr lang="en-GB" sz="700" dirty="0">
              <a:solidFill>
                <a:sysClr val="windowText" lastClr="000000"/>
              </a:solidFill>
            </a:endParaRPr>
          </a:p>
        </p:txBody>
      </p:sp>
      <p:cxnSp>
        <p:nvCxnSpPr>
          <p:cNvPr id="78" name="Straight Arrow Connector 77"/>
          <p:cNvCxnSpPr>
            <a:endCxn id="11" idx="2"/>
          </p:cNvCxnSpPr>
          <p:nvPr/>
        </p:nvCxnSpPr>
        <p:spPr>
          <a:xfrm flipV="1">
            <a:off x="4608004" y="2708920"/>
            <a:ext cx="0" cy="360040"/>
          </a:xfrm>
          <a:prstGeom prst="straightConnector1">
            <a:avLst/>
          </a:prstGeom>
          <a:ln>
            <a:solidFill>
              <a:srgbClr val="FFC000"/>
            </a:solidFill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4" idx="3"/>
            <a:endCxn id="16" idx="1"/>
          </p:cNvCxnSpPr>
          <p:nvPr/>
        </p:nvCxnSpPr>
        <p:spPr>
          <a:xfrm>
            <a:off x="2843808" y="5166227"/>
            <a:ext cx="100811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3851920" y="1916832"/>
            <a:ext cx="1512168" cy="792088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solidFill>
                  <a:schemeClr val="tx1"/>
                </a:solidFill>
              </a:rPr>
              <a:t>Cluster Team: Targeted Intervention </a:t>
            </a:r>
            <a:endParaRPr lang="en-GB" sz="11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331640" y="4851226"/>
            <a:ext cx="1512168" cy="630002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solidFill>
                  <a:schemeClr val="tx1"/>
                </a:solidFill>
              </a:rPr>
              <a:t>School offers Early Help</a:t>
            </a:r>
            <a:endParaRPr lang="en-GB" sz="1100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331640" y="5715322"/>
            <a:ext cx="1512168" cy="630002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solidFill>
                  <a:schemeClr val="tx1"/>
                </a:solidFill>
              </a:rPr>
              <a:t>Concerns for a young person</a:t>
            </a:r>
            <a:endParaRPr lang="en-GB" sz="110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851920" y="4851226"/>
            <a:ext cx="1512168" cy="630002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solidFill>
                  <a:schemeClr val="tx1"/>
                </a:solidFill>
              </a:rPr>
              <a:t>Young person needs additional support </a:t>
            </a:r>
            <a:endParaRPr lang="en-GB" sz="1100" dirty="0">
              <a:solidFill>
                <a:schemeClr val="tx1"/>
              </a:solidFill>
            </a:endParaRPr>
          </a:p>
        </p:txBody>
      </p:sp>
      <p:sp>
        <p:nvSpPr>
          <p:cNvPr id="19" name="Isosceles Triangle 18"/>
          <p:cNvSpPr/>
          <p:nvPr/>
        </p:nvSpPr>
        <p:spPr>
          <a:xfrm>
            <a:off x="3707904" y="3068960"/>
            <a:ext cx="2304256" cy="1368152"/>
          </a:xfrm>
          <a:prstGeom prst="triangle">
            <a:avLst>
              <a:gd name="adj" fmla="val 100000"/>
            </a:avLst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 dirty="0">
              <a:solidFill>
                <a:schemeClr val="tx1"/>
              </a:solidFill>
            </a:endParaRPr>
          </a:p>
        </p:txBody>
      </p:sp>
      <p:sp>
        <p:nvSpPr>
          <p:cNvPr id="20" name="Isosceles Triangle 19"/>
          <p:cNvSpPr/>
          <p:nvPr/>
        </p:nvSpPr>
        <p:spPr>
          <a:xfrm rot="10800000">
            <a:off x="3707904" y="3068960"/>
            <a:ext cx="2304256" cy="1368152"/>
          </a:xfrm>
          <a:prstGeom prst="triangle">
            <a:avLst>
              <a:gd name="adj" fmla="val 100000"/>
            </a:avLst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 dirty="0"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085945" y="3491426"/>
            <a:ext cx="1548172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Cluster Support &amp; Guidance request</a:t>
            </a:r>
            <a:endParaRPr lang="en-GB" sz="1400" dirty="0"/>
          </a:p>
        </p:txBody>
      </p:sp>
      <p:cxnSp>
        <p:nvCxnSpPr>
          <p:cNvPr id="23" name="Straight Arrow Connector 22"/>
          <p:cNvCxnSpPr>
            <a:stCxn id="15" idx="0"/>
            <a:endCxn id="14" idx="2"/>
          </p:cNvCxnSpPr>
          <p:nvPr/>
        </p:nvCxnSpPr>
        <p:spPr>
          <a:xfrm flipV="1">
            <a:off x="2087724" y="5481228"/>
            <a:ext cx="0" cy="23409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H="1">
            <a:off x="2843808" y="4437113"/>
            <a:ext cx="864096" cy="41411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pic>
        <p:nvPicPr>
          <p:cNvPr id="44" name="Picture 4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8605" y="5672336"/>
            <a:ext cx="931683" cy="822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0597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548680"/>
          </a:xfrm>
        </p:spPr>
        <p:txBody>
          <a:bodyPr>
            <a:normAutofit/>
          </a:bodyPr>
          <a:lstStyle/>
          <a:p>
            <a:r>
              <a:rPr lang="en-GB" sz="2400" dirty="0" smtClean="0"/>
              <a:t>Cluster ‘Core’ Team: Targeted Intervention </a:t>
            </a:r>
            <a:endParaRPr lang="en-GB" sz="2400" dirty="0"/>
          </a:p>
        </p:txBody>
      </p:sp>
      <p:sp>
        <p:nvSpPr>
          <p:cNvPr id="4" name="Text Box 32"/>
          <p:cNvSpPr txBox="1">
            <a:spLocks noChangeArrowheads="1"/>
          </p:cNvSpPr>
          <p:nvPr/>
        </p:nvSpPr>
        <p:spPr bwMode="auto">
          <a:xfrm>
            <a:off x="323528" y="554309"/>
            <a:ext cx="4176464" cy="504056"/>
          </a:xfrm>
          <a:prstGeom prst="rect">
            <a:avLst/>
          </a:prstGeom>
          <a:solidFill>
            <a:srgbClr val="FFC000"/>
          </a:solidFill>
          <a:ln w="15875">
            <a:solidFill>
              <a:schemeClr val="tx1"/>
            </a:solidFill>
            <a:prstDash val="solid"/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endParaRPr lang="en-GB" sz="600" dirty="0" smtClean="0">
              <a:cs typeface="Times New Roman" pitchFamily="18" charset="0"/>
            </a:endParaRPr>
          </a:p>
          <a:p>
            <a:pPr algn="ctr"/>
            <a:r>
              <a:rPr lang="en-GB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FAMILY SUPPORT</a:t>
            </a:r>
            <a:endParaRPr lang="en-GB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323528" y="1126296"/>
            <a:ext cx="4176464" cy="3604476"/>
          </a:xfrm>
          <a:prstGeom prst="rect">
            <a:avLst/>
          </a:prstGeom>
          <a:solidFill>
            <a:srgbClr val="FFC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GB" sz="1200" dirty="0" smtClean="0">
                <a:cs typeface="Times New Roman" pitchFamily="18" charset="0"/>
              </a:rPr>
              <a:t>Holistic early help assessment/co-ordination of multi-agency plans.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GB" sz="1200" dirty="0" smtClean="0">
                <a:cs typeface="Times New Roman" pitchFamily="18" charset="0"/>
              </a:rPr>
              <a:t>Parenting strategies/courses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GB" sz="1200" dirty="0" smtClean="0">
                <a:cs typeface="Times New Roman" pitchFamily="18" charset="0"/>
              </a:rPr>
              <a:t>Behaviour management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GB" sz="1200" dirty="0" smtClean="0">
                <a:cs typeface="Times New Roman" pitchFamily="18" charset="0"/>
              </a:rPr>
              <a:t>Transition support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GB" sz="1200" dirty="0" smtClean="0">
                <a:cs typeface="Times New Roman" pitchFamily="18" charset="0"/>
              </a:rPr>
              <a:t>Substance misuse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GB" sz="1200" dirty="0" smtClean="0">
                <a:cs typeface="Times New Roman" pitchFamily="18" charset="0"/>
              </a:rPr>
              <a:t>Relationship breakdown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GB" sz="1200" dirty="0" smtClean="0">
                <a:cs typeface="Times New Roman" pitchFamily="18" charset="0"/>
              </a:rPr>
              <a:t>Confidence building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GB" sz="1200" dirty="0" smtClean="0">
                <a:cs typeface="Times New Roman" pitchFamily="18" charset="0"/>
              </a:rPr>
              <a:t>Budgeting/debt support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GB" sz="1200" dirty="0" smtClean="0">
                <a:cs typeface="Times New Roman" pitchFamily="18" charset="0"/>
              </a:rPr>
              <a:t>Home/time organisation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GB" sz="1200" dirty="0" smtClean="0">
                <a:cs typeface="Times New Roman" pitchFamily="18" charset="0"/>
              </a:rPr>
              <a:t>Healthy lifestyles/eating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GB" sz="1200" dirty="0" smtClean="0">
                <a:cs typeface="Times New Roman" pitchFamily="18" charset="0"/>
              </a:rPr>
              <a:t>Tackling poor attendance (‘informed’ without consent)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GB" sz="1200" dirty="0" smtClean="0">
                <a:cs typeface="Times New Roman" pitchFamily="18" charset="0"/>
              </a:rPr>
              <a:t>Adult learning/employment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GB" sz="1200" dirty="0" smtClean="0">
                <a:cs typeface="Times New Roman" pitchFamily="18" charset="0"/>
              </a:rPr>
              <a:t>Group and holiday activity</a:t>
            </a:r>
          </a:p>
          <a:p>
            <a:r>
              <a:rPr lang="en-GB" sz="1000" i="1" dirty="0" smtClean="0">
                <a:cs typeface="Times New Roman" pitchFamily="18" charset="0"/>
              </a:rPr>
              <a:t> </a:t>
            </a:r>
            <a:endParaRPr lang="en-GB" sz="1000" dirty="0">
              <a:latin typeface="Times" pitchFamily="18" charset="0"/>
            </a:endParaRPr>
          </a:p>
        </p:txBody>
      </p:sp>
      <p:sp>
        <p:nvSpPr>
          <p:cNvPr id="6" name="Text Box 60"/>
          <p:cNvSpPr txBox="1">
            <a:spLocks noChangeArrowheads="1"/>
          </p:cNvSpPr>
          <p:nvPr/>
        </p:nvSpPr>
        <p:spPr bwMode="auto">
          <a:xfrm>
            <a:off x="4657328" y="554308"/>
            <a:ext cx="4163144" cy="504057"/>
          </a:xfrm>
          <a:prstGeom prst="rect">
            <a:avLst/>
          </a:prstGeom>
          <a:solidFill>
            <a:srgbClr val="FFC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GB" sz="1400" b="1" dirty="0" smtClean="0">
                <a:cs typeface="Times New Roman" pitchFamily="18" charset="0"/>
              </a:rPr>
              <a:t>SPECIALIST </a:t>
            </a:r>
          </a:p>
          <a:p>
            <a:pPr algn="ctr"/>
            <a:r>
              <a:rPr lang="en-GB" sz="1400" b="1" dirty="0" smtClean="0">
                <a:cs typeface="Times New Roman" pitchFamily="18" charset="0"/>
              </a:rPr>
              <a:t>SOCIAL EMOTIONAL MENTAL HEALTH</a:t>
            </a:r>
          </a:p>
          <a:p>
            <a:endParaRPr lang="en-GB" sz="2400" dirty="0">
              <a:latin typeface="Times" pitchFamily="18" charset="0"/>
            </a:endParaRPr>
          </a:p>
        </p:txBody>
      </p:sp>
      <p:sp>
        <p:nvSpPr>
          <p:cNvPr id="7" name="Text Box 60"/>
          <p:cNvSpPr txBox="1">
            <a:spLocks noChangeArrowheads="1"/>
          </p:cNvSpPr>
          <p:nvPr/>
        </p:nvSpPr>
        <p:spPr bwMode="auto">
          <a:xfrm>
            <a:off x="4654252" y="1130372"/>
            <a:ext cx="4176464" cy="3600400"/>
          </a:xfrm>
          <a:prstGeom prst="rect">
            <a:avLst/>
          </a:prstGeom>
          <a:solidFill>
            <a:srgbClr val="FFC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Child and adolescent counselling 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Child and adolescent cognitive behavioural therapy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Family cognitive behavioural therapy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Women’s therapy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Educational Psychology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Art therapy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Speech and language therapy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Couple counselling (families with 0 to 5s)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23528" y="5157192"/>
            <a:ext cx="8507188" cy="1224136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 hoc case discussions about individual children, young people and families.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Monthly SEMH consultations with Cluster’s Child and Family Psychotherapist.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Facilitation/ support for meetings with young people and their families to assess need.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Specialist advice on managing attendance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Group activities for families of very young children (under 5s)</a:t>
            </a:r>
            <a:endParaRPr lang="en-GB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23601" y="4730772"/>
            <a:ext cx="8229600" cy="5486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dirty="0" smtClean="0"/>
              <a:t>Preventative Intervention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30884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" name="Straight Arrow Connector 26"/>
          <p:cNvCxnSpPr>
            <a:stCxn id="16" idx="0"/>
          </p:cNvCxnSpPr>
          <p:nvPr/>
        </p:nvCxnSpPr>
        <p:spPr>
          <a:xfrm flipV="1">
            <a:off x="4608004" y="4437113"/>
            <a:ext cx="0" cy="41411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179512" y="5733256"/>
            <a:ext cx="648072" cy="36004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 smtClean="0">
                <a:solidFill>
                  <a:schemeClr val="tx1"/>
                </a:solidFill>
              </a:rPr>
              <a:t>Targeted</a:t>
            </a:r>
            <a:endParaRPr lang="en-GB" sz="9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9512" y="6165304"/>
            <a:ext cx="648072" cy="36004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dirty="0" smtClean="0">
                <a:solidFill>
                  <a:sysClr val="windowText" lastClr="000000"/>
                </a:solidFill>
              </a:rPr>
              <a:t>Early Intervention</a:t>
            </a:r>
            <a:endParaRPr lang="en-GB" sz="700" dirty="0">
              <a:solidFill>
                <a:sysClr val="windowText" lastClr="000000"/>
              </a:solidFill>
            </a:endParaRPr>
          </a:p>
        </p:txBody>
      </p:sp>
      <p:cxnSp>
        <p:nvCxnSpPr>
          <p:cNvPr id="78" name="Straight Arrow Connector 77"/>
          <p:cNvCxnSpPr>
            <a:endCxn id="11" idx="2"/>
          </p:cNvCxnSpPr>
          <p:nvPr/>
        </p:nvCxnSpPr>
        <p:spPr>
          <a:xfrm flipV="1">
            <a:off x="4608004" y="2708920"/>
            <a:ext cx="0" cy="360040"/>
          </a:xfrm>
          <a:prstGeom prst="straightConnector1">
            <a:avLst/>
          </a:prstGeom>
          <a:ln>
            <a:solidFill>
              <a:srgbClr val="FFC000"/>
            </a:solidFill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4" idx="3"/>
            <a:endCxn id="16" idx="1"/>
          </p:cNvCxnSpPr>
          <p:nvPr/>
        </p:nvCxnSpPr>
        <p:spPr>
          <a:xfrm>
            <a:off x="2843808" y="5166227"/>
            <a:ext cx="100811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3851920" y="1916832"/>
            <a:ext cx="1512168" cy="792088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solidFill>
                  <a:schemeClr val="tx1"/>
                </a:solidFill>
              </a:rPr>
              <a:t>Cluster Team: Targeted Intervention </a:t>
            </a:r>
            <a:endParaRPr lang="en-GB" sz="11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331640" y="4851226"/>
            <a:ext cx="1512168" cy="630002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solidFill>
                  <a:schemeClr val="tx1"/>
                </a:solidFill>
              </a:rPr>
              <a:t>School offers Early Help</a:t>
            </a:r>
            <a:endParaRPr lang="en-GB" sz="1100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331640" y="5715322"/>
            <a:ext cx="1512168" cy="630002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solidFill>
                  <a:schemeClr val="tx1"/>
                </a:solidFill>
              </a:rPr>
              <a:t>Concerns for a young person</a:t>
            </a:r>
            <a:endParaRPr lang="en-GB" sz="110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851920" y="4851226"/>
            <a:ext cx="1512168" cy="630002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solidFill>
                  <a:schemeClr val="tx1"/>
                </a:solidFill>
              </a:rPr>
              <a:t>Young person needs additional support </a:t>
            </a:r>
            <a:endParaRPr lang="en-GB" sz="1100" dirty="0">
              <a:solidFill>
                <a:schemeClr val="tx1"/>
              </a:solidFill>
            </a:endParaRPr>
          </a:p>
        </p:txBody>
      </p:sp>
      <p:sp>
        <p:nvSpPr>
          <p:cNvPr id="19" name="Isosceles Triangle 18"/>
          <p:cNvSpPr/>
          <p:nvPr/>
        </p:nvSpPr>
        <p:spPr>
          <a:xfrm>
            <a:off x="3707904" y="3068960"/>
            <a:ext cx="2304256" cy="1368152"/>
          </a:xfrm>
          <a:prstGeom prst="triangle">
            <a:avLst>
              <a:gd name="adj" fmla="val 100000"/>
            </a:avLst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 dirty="0">
              <a:solidFill>
                <a:schemeClr val="tx1"/>
              </a:solidFill>
            </a:endParaRPr>
          </a:p>
        </p:txBody>
      </p:sp>
      <p:sp>
        <p:nvSpPr>
          <p:cNvPr id="20" name="Isosceles Triangle 19"/>
          <p:cNvSpPr/>
          <p:nvPr/>
        </p:nvSpPr>
        <p:spPr>
          <a:xfrm rot="10800000">
            <a:off x="3707904" y="3068960"/>
            <a:ext cx="2304256" cy="1368152"/>
          </a:xfrm>
          <a:prstGeom prst="triangle">
            <a:avLst>
              <a:gd name="adj" fmla="val 100000"/>
            </a:avLst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 dirty="0"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085945" y="3491426"/>
            <a:ext cx="1548172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Cluster Support &amp; Guidance request</a:t>
            </a:r>
            <a:endParaRPr lang="en-GB" sz="1400" dirty="0"/>
          </a:p>
        </p:txBody>
      </p:sp>
      <p:cxnSp>
        <p:nvCxnSpPr>
          <p:cNvPr id="23" name="Straight Arrow Connector 22"/>
          <p:cNvCxnSpPr>
            <a:stCxn id="15" idx="0"/>
            <a:endCxn id="14" idx="2"/>
          </p:cNvCxnSpPr>
          <p:nvPr/>
        </p:nvCxnSpPr>
        <p:spPr>
          <a:xfrm flipV="1">
            <a:off x="2087724" y="5481228"/>
            <a:ext cx="0" cy="23409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H="1">
            <a:off x="2843808" y="4437113"/>
            <a:ext cx="864096" cy="41411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pic>
        <p:nvPicPr>
          <p:cNvPr id="44" name="Picture 4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8605" y="5672336"/>
            <a:ext cx="931683" cy="822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8199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" name="Straight Arrow Connector 26"/>
          <p:cNvCxnSpPr>
            <a:stCxn id="16" idx="0"/>
          </p:cNvCxnSpPr>
          <p:nvPr/>
        </p:nvCxnSpPr>
        <p:spPr>
          <a:xfrm flipV="1">
            <a:off x="4608004" y="4437113"/>
            <a:ext cx="0" cy="41411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179512" y="5301208"/>
            <a:ext cx="648072" cy="36004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 smtClean="0"/>
              <a:t>Specialist</a:t>
            </a:r>
            <a:endParaRPr lang="en-GB" sz="900" dirty="0"/>
          </a:p>
        </p:txBody>
      </p:sp>
      <p:sp>
        <p:nvSpPr>
          <p:cNvPr id="5" name="Rectangle 4"/>
          <p:cNvSpPr/>
          <p:nvPr/>
        </p:nvSpPr>
        <p:spPr>
          <a:xfrm>
            <a:off x="179512" y="5733256"/>
            <a:ext cx="648072" cy="36004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 smtClean="0">
                <a:solidFill>
                  <a:schemeClr val="tx1"/>
                </a:solidFill>
              </a:rPr>
              <a:t>Targeted</a:t>
            </a:r>
            <a:endParaRPr lang="en-GB" sz="9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9512" y="6165304"/>
            <a:ext cx="648072" cy="36004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dirty="0" smtClean="0">
                <a:solidFill>
                  <a:sysClr val="windowText" lastClr="000000"/>
                </a:solidFill>
              </a:rPr>
              <a:t>Early Intervention</a:t>
            </a:r>
            <a:endParaRPr lang="en-GB" sz="700" dirty="0">
              <a:solidFill>
                <a:sysClr val="windowText" lastClr="00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27584" y="548680"/>
            <a:ext cx="1512168" cy="792088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solidFill>
                  <a:schemeClr val="bg1"/>
                </a:solidFill>
              </a:rPr>
              <a:t>Children's Social Work Service area team undertakes Child &amp; Family Assessment </a:t>
            </a:r>
            <a:endParaRPr lang="en-GB" sz="1100" dirty="0">
              <a:solidFill>
                <a:schemeClr val="bg1"/>
              </a:solidFill>
            </a:endParaRPr>
          </a:p>
        </p:txBody>
      </p:sp>
      <p:cxnSp>
        <p:nvCxnSpPr>
          <p:cNvPr id="78" name="Straight Arrow Connector 77"/>
          <p:cNvCxnSpPr>
            <a:endCxn id="11" idx="2"/>
          </p:cNvCxnSpPr>
          <p:nvPr/>
        </p:nvCxnSpPr>
        <p:spPr>
          <a:xfrm flipV="1">
            <a:off x="4608004" y="2708920"/>
            <a:ext cx="0" cy="360040"/>
          </a:xfrm>
          <a:prstGeom prst="straightConnector1">
            <a:avLst/>
          </a:prstGeom>
          <a:ln>
            <a:solidFill>
              <a:srgbClr val="FFC000"/>
            </a:solidFill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0" name="Isosceles Triangle 9"/>
          <p:cNvSpPr/>
          <p:nvPr/>
        </p:nvSpPr>
        <p:spPr>
          <a:xfrm>
            <a:off x="611560" y="1700808"/>
            <a:ext cx="1944216" cy="1512168"/>
          </a:xfrm>
          <a:prstGeom prst="triangl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solidFill>
                  <a:schemeClr val="bg1"/>
                </a:solidFill>
              </a:rPr>
              <a:t>Referral to Front door Safeguarding hub</a:t>
            </a:r>
            <a:endParaRPr lang="en-GB" sz="1100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851920" y="1916832"/>
            <a:ext cx="1512168" cy="792088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solidFill>
                  <a:schemeClr val="tx1"/>
                </a:solidFill>
              </a:rPr>
              <a:t>Cluster team: Targeted Intervention </a:t>
            </a:r>
            <a:endParaRPr lang="en-GB" sz="11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043608" y="3573016"/>
            <a:ext cx="1512168" cy="792088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solidFill>
                  <a:schemeClr val="bg1"/>
                </a:solidFill>
              </a:rPr>
              <a:t>Young person HARMED or at RISK of SIGNIFICANT harm</a:t>
            </a:r>
            <a:endParaRPr lang="en-GB" sz="1100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331640" y="4851226"/>
            <a:ext cx="1512168" cy="630002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solidFill>
                  <a:schemeClr val="tx1"/>
                </a:solidFill>
              </a:rPr>
              <a:t>School offers Early Help</a:t>
            </a:r>
            <a:endParaRPr lang="en-GB" sz="1100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331640" y="5715322"/>
            <a:ext cx="1512168" cy="630002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solidFill>
                  <a:schemeClr val="tx1"/>
                </a:solidFill>
              </a:rPr>
              <a:t>Concerns for a young person</a:t>
            </a:r>
            <a:endParaRPr lang="en-GB" sz="110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851920" y="4851226"/>
            <a:ext cx="1512168" cy="630002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>
                <a:solidFill>
                  <a:schemeClr val="tx1"/>
                </a:solidFill>
              </a:rPr>
              <a:t>Young person needs additional support </a:t>
            </a:r>
            <a:endParaRPr lang="en-GB" sz="1100" dirty="0">
              <a:solidFill>
                <a:schemeClr val="tx1"/>
              </a:solidFill>
            </a:endParaRPr>
          </a:p>
        </p:txBody>
      </p:sp>
      <p:cxnSp>
        <p:nvCxnSpPr>
          <p:cNvPr id="89" name="Straight Arrow Connector 88"/>
          <p:cNvCxnSpPr>
            <a:endCxn id="10" idx="3"/>
          </p:cNvCxnSpPr>
          <p:nvPr/>
        </p:nvCxnSpPr>
        <p:spPr>
          <a:xfrm flipV="1">
            <a:off x="1581178" y="3212976"/>
            <a:ext cx="2490" cy="36004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>
            <a:stCxn id="14" idx="0"/>
          </p:cNvCxnSpPr>
          <p:nvPr/>
        </p:nvCxnSpPr>
        <p:spPr>
          <a:xfrm flipV="1">
            <a:off x="2087724" y="4365104"/>
            <a:ext cx="2127" cy="48612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9" name="Isosceles Triangle 18"/>
          <p:cNvSpPr/>
          <p:nvPr/>
        </p:nvSpPr>
        <p:spPr>
          <a:xfrm>
            <a:off x="3707904" y="3068960"/>
            <a:ext cx="2304256" cy="1368152"/>
          </a:xfrm>
          <a:prstGeom prst="triangle">
            <a:avLst>
              <a:gd name="adj" fmla="val 100000"/>
            </a:avLst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 dirty="0">
              <a:solidFill>
                <a:schemeClr val="tx1"/>
              </a:solidFill>
            </a:endParaRPr>
          </a:p>
        </p:txBody>
      </p:sp>
      <p:sp>
        <p:nvSpPr>
          <p:cNvPr id="20" name="Isosceles Triangle 19"/>
          <p:cNvSpPr/>
          <p:nvPr/>
        </p:nvSpPr>
        <p:spPr>
          <a:xfrm rot="10800000">
            <a:off x="3707904" y="3068960"/>
            <a:ext cx="2304256" cy="1368152"/>
          </a:xfrm>
          <a:prstGeom prst="triangle">
            <a:avLst>
              <a:gd name="adj" fmla="val 100000"/>
            </a:avLst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 dirty="0"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085945" y="3491426"/>
            <a:ext cx="1548172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Cluster Support &amp; Guidance request</a:t>
            </a:r>
            <a:endParaRPr lang="en-GB" sz="1400" dirty="0"/>
          </a:p>
        </p:txBody>
      </p:sp>
      <p:cxnSp>
        <p:nvCxnSpPr>
          <p:cNvPr id="23" name="Straight Arrow Connector 22"/>
          <p:cNvCxnSpPr>
            <a:stCxn id="15" idx="0"/>
            <a:endCxn id="14" idx="2"/>
          </p:cNvCxnSpPr>
          <p:nvPr/>
        </p:nvCxnSpPr>
        <p:spPr>
          <a:xfrm flipV="1">
            <a:off x="2087724" y="5481228"/>
            <a:ext cx="0" cy="23409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H="1">
            <a:off x="2843808" y="4437113"/>
            <a:ext cx="864096" cy="41411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/>
          <p:nvPr/>
        </p:nvCxnSpPr>
        <p:spPr>
          <a:xfrm flipV="1">
            <a:off x="1578688" y="1340768"/>
            <a:ext cx="2490" cy="36004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pic>
        <p:nvPicPr>
          <p:cNvPr id="44" name="Picture 4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8605" y="5672336"/>
            <a:ext cx="931683" cy="822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4382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552</TotalTime>
  <Words>1062</Words>
  <Application>Microsoft Office PowerPoint</Application>
  <PresentationFormat>On-screen Show (4:3)</PresentationFormat>
  <Paragraphs>194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Times</vt:lpstr>
      <vt:lpstr>Times New Roman</vt:lpstr>
      <vt:lpstr>Wingdings</vt:lpstr>
      <vt:lpstr>Office Theme</vt:lpstr>
      <vt:lpstr>Routes to the Right Support &amp; Keeping Connected</vt:lpstr>
      <vt:lpstr>Cluster Collaborative Model</vt:lpstr>
      <vt:lpstr>Cluster Collaborative Model</vt:lpstr>
      <vt:lpstr>PowerPoint Presentation</vt:lpstr>
      <vt:lpstr>PowerPoint Presentation</vt:lpstr>
      <vt:lpstr>PowerPoint Presentation</vt:lpstr>
      <vt:lpstr>Cluster ‘Core’ Team: Targeted Intervention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Shared expectations?</vt:lpstr>
      <vt:lpstr>Opportunities? </vt:lpstr>
    </vt:vector>
  </TitlesOfParts>
  <Company>Leeds City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Morrish, Elliot</dc:creator>
  <cp:lastModifiedBy>Tammy Stott</cp:lastModifiedBy>
  <cp:revision>53</cp:revision>
  <cp:lastPrinted>2018-06-28T11:47:49Z</cp:lastPrinted>
  <dcterms:created xsi:type="dcterms:W3CDTF">2018-06-25T08:53:02Z</dcterms:created>
  <dcterms:modified xsi:type="dcterms:W3CDTF">2019-04-22T11:52:32Z</dcterms:modified>
</cp:coreProperties>
</file>