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57" r:id="rId4"/>
    <p:sldId id="260" r:id="rId5"/>
    <p:sldId id="262" r:id="rId6"/>
    <p:sldId id="261" r:id="rId7"/>
    <p:sldId id="269" r:id="rId8"/>
    <p:sldId id="271" r:id="rId9"/>
    <p:sldId id="263" r:id="rId10"/>
    <p:sldId id="264" r:id="rId11"/>
    <p:sldId id="265" r:id="rId12"/>
    <p:sldId id="266" r:id="rId13"/>
    <p:sldId id="275" r:id="rId14"/>
    <p:sldId id="267" r:id="rId15"/>
    <p:sldId id="258" r:id="rId16"/>
    <p:sldId id="270" r:id="rId17"/>
    <p:sldId id="272" r:id="rId18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471" autoAdjust="0"/>
    <p:restoredTop sz="95726" autoAdjust="0"/>
  </p:normalViewPr>
  <p:slideViewPr>
    <p:cSldViewPr>
      <p:cViewPr varScale="1">
        <p:scale>
          <a:sx n="70" d="100"/>
          <a:sy n="70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155" y="0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8B25-CABF-43B3-8733-E756569F4157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155" y="9377363"/>
            <a:ext cx="28893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9896-076E-406D-AFC9-66784DCAD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93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A60ED-205B-498E-B4AE-9032195696EE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233488"/>
            <a:ext cx="4440238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8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889C-20C6-4203-912E-50B96D731C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6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b="1" dirty="0">
                <a:cs typeface="Arial" panose="020B0604020202020204" pitchFamily="34" charset="0"/>
              </a:rPr>
              <a:t>Collaborative approach </a:t>
            </a:r>
            <a:r>
              <a:rPr lang="en-GB" dirty="0">
                <a:cs typeface="Arial" panose="020B0604020202020204" pitchFamily="34" charset="0"/>
              </a:rPr>
              <a:t>not a provision.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Offering a timely response  - essential for families who need some support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An entitlement to help if and when they need it at any point in a child or young person’s life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Families can approach anyone working with them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Anybody working with children, young people and families is responsible for </a:t>
            </a:r>
            <a:r>
              <a:rPr lang="en-GB" b="1" dirty="0">
                <a:cs typeface="Arial" panose="020B0604020202020204" pitchFamily="34" charset="0"/>
              </a:rPr>
              <a:t>starting conversations </a:t>
            </a:r>
            <a:r>
              <a:rPr lang="en-GB" dirty="0">
                <a:cs typeface="Arial" panose="020B0604020202020204" pitchFamily="34" charset="0"/>
              </a:rPr>
              <a:t>for children and families the beginning of  the assessment of their need and how help should be provided  - early help needs to be part of the ‘day job’. 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Provided through an increase in levels of universal services or through a range of targeted and specialist interventions through clusters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For children whose needs and circumstances make them more vulnerable, adopting a multi-disciplinary approach based upon the early help assessment (common internal record) with a lead professional to co-ordinate support </a:t>
            </a:r>
          </a:p>
          <a:p>
            <a:pPr>
              <a:spcBef>
                <a:spcPts val="600"/>
              </a:spcBef>
            </a:pPr>
            <a:r>
              <a:rPr lang="en-GB" dirty="0">
                <a:cs typeface="Arial" panose="020B0604020202020204" pitchFamily="34" charset="0"/>
              </a:rPr>
              <a:t>Someone always needs to act as  the lead practitioner – to lead on  making sure the plan works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7EB9-31BF-4DA0-9C0A-B98696E7E27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20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72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1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3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8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3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9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3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01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43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A0181-C2C4-47D9-AF93-275A95199B62}" type="datetimeFigureOut">
              <a:rPr lang="en-GB" smtClean="0"/>
              <a:t>22/04/2019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B7662-7AD9-480C-A370-2FAFD15414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2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0356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Routes to the Right Support</a:t>
            </a:r>
            <a:br>
              <a:rPr lang="en-GB" b="1" dirty="0" smtClean="0"/>
            </a:br>
            <a:r>
              <a:rPr lang="en-GB" b="1" dirty="0"/>
              <a:t>&amp;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Keeping Connected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6086908"/>
            <a:ext cx="6400800" cy="766936"/>
          </a:xfrm>
        </p:spPr>
        <p:txBody>
          <a:bodyPr/>
          <a:lstStyle/>
          <a:p>
            <a:r>
              <a:rPr lang="en-GB" dirty="0" smtClean="0"/>
              <a:t>June 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32656"/>
            <a:ext cx="374761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7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>
            <a:off x="611560" y="1700808"/>
            <a:ext cx="1944216" cy="1512168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Referral to Front door Safeguarding hub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3573016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Young person harmed or at significant risk of harm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endCxn id="10" idx="3"/>
          </p:cNvCxnSpPr>
          <p:nvPr/>
        </p:nvCxnSpPr>
        <p:spPr>
          <a:xfrm flipV="1">
            <a:off x="1581178" y="3212976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4" idx="0"/>
          </p:cNvCxnSpPr>
          <p:nvPr/>
        </p:nvCxnSpPr>
        <p:spPr>
          <a:xfrm flipV="1">
            <a:off x="2087724" y="4365104"/>
            <a:ext cx="2127" cy="4861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</p:cNvCxnSpPr>
          <p:nvPr/>
        </p:nvCxnSpPr>
        <p:spPr>
          <a:xfrm>
            <a:off x="611560" y="3212976"/>
            <a:ext cx="11486" cy="19532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4" idx="1"/>
          </p:cNvCxnSpPr>
          <p:nvPr/>
        </p:nvCxnSpPr>
        <p:spPr>
          <a:xfrm>
            <a:off x="611560" y="5166227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0" idx="4"/>
          </p:cNvCxnSpPr>
          <p:nvPr/>
        </p:nvCxnSpPr>
        <p:spPr>
          <a:xfrm>
            <a:off x="2555776" y="3212976"/>
            <a:ext cx="1152127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>
          <a:xfrm>
            <a:off x="2339432" y="1329643"/>
            <a:ext cx="1368152" cy="172819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11" idx="1"/>
          </p:cNvCxnSpPr>
          <p:nvPr/>
        </p:nvCxnSpPr>
        <p:spPr>
          <a:xfrm flipH="1">
            <a:off x="1979712" y="2312876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4608004" y="1340768"/>
            <a:ext cx="2490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" idx="3"/>
            <a:endCxn id="8" idx="1"/>
          </p:cNvCxnSpPr>
          <p:nvPr/>
        </p:nvCxnSpPr>
        <p:spPr>
          <a:xfrm>
            <a:off x="2339752" y="944724"/>
            <a:ext cx="10081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2344149" y="1335206"/>
            <a:ext cx="1368152" cy="172819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Children's Social Work Service area team undertakes child &amp; Family </a:t>
            </a:r>
            <a:r>
              <a:rPr lang="en-GB" sz="1100" dirty="0" smtClean="0">
                <a:solidFill>
                  <a:schemeClr val="bg1"/>
                </a:solidFill>
              </a:rPr>
              <a:t>assessment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Intensive support services: Signpost, MST, REST.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>
            <a:off x="611560" y="1700808"/>
            <a:ext cx="1944216" cy="1512168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Referral to Front door Safeguarding hub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3573016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Young person harmed or at significant risk of harm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endCxn id="10" idx="3"/>
          </p:cNvCxnSpPr>
          <p:nvPr/>
        </p:nvCxnSpPr>
        <p:spPr>
          <a:xfrm flipV="1">
            <a:off x="1581178" y="3212976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4" idx="0"/>
          </p:cNvCxnSpPr>
          <p:nvPr/>
        </p:nvCxnSpPr>
        <p:spPr>
          <a:xfrm flipV="1">
            <a:off x="2087724" y="4365104"/>
            <a:ext cx="2127" cy="4861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</p:cNvCxnSpPr>
          <p:nvPr/>
        </p:nvCxnSpPr>
        <p:spPr>
          <a:xfrm>
            <a:off x="611560" y="3212976"/>
            <a:ext cx="11486" cy="19532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4" idx="1"/>
          </p:cNvCxnSpPr>
          <p:nvPr/>
        </p:nvCxnSpPr>
        <p:spPr>
          <a:xfrm>
            <a:off x="611560" y="5166227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0" idx="4"/>
          </p:cNvCxnSpPr>
          <p:nvPr/>
        </p:nvCxnSpPr>
        <p:spPr>
          <a:xfrm>
            <a:off x="2555776" y="3212976"/>
            <a:ext cx="1152127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1578688" y="1340768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7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5" idx="3"/>
          </p:cNvCxnSpPr>
          <p:nvPr/>
        </p:nvCxnSpPr>
        <p:spPr>
          <a:xfrm flipV="1">
            <a:off x="2843808" y="5989801"/>
            <a:ext cx="4806534" cy="4052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17" idx="2"/>
          </p:cNvCxnSpPr>
          <p:nvPr/>
        </p:nvCxnSpPr>
        <p:spPr>
          <a:xfrm flipH="1" flipV="1">
            <a:off x="7650342" y="5427290"/>
            <a:ext cx="18002" cy="58277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94258" y="4797288"/>
            <a:ext cx="1512168" cy="63000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GP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3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5" idx="3"/>
          </p:cNvCxnSpPr>
          <p:nvPr/>
        </p:nvCxnSpPr>
        <p:spPr>
          <a:xfrm flipV="1">
            <a:off x="2843808" y="5989801"/>
            <a:ext cx="4806534" cy="4052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6012160" y="3194298"/>
            <a:ext cx="68407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60232" y="3194298"/>
            <a:ext cx="36005" cy="2450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3275856" y="5644734"/>
            <a:ext cx="3420381" cy="16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45768" y="5301208"/>
            <a:ext cx="2096" cy="360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843808" y="53732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17" idx="2"/>
          </p:cNvCxnSpPr>
          <p:nvPr/>
        </p:nvCxnSpPr>
        <p:spPr>
          <a:xfrm flipH="1" flipV="1">
            <a:off x="7650342" y="5427290"/>
            <a:ext cx="18002" cy="58277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7" idx="0"/>
          </p:cNvCxnSpPr>
          <p:nvPr/>
        </p:nvCxnSpPr>
        <p:spPr>
          <a:xfrm flipH="1" flipV="1">
            <a:off x="7632340" y="3212976"/>
            <a:ext cx="18002" cy="158431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94258" y="4797288"/>
            <a:ext cx="1512168" cy="63000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GP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  <p:sp>
        <p:nvSpPr>
          <p:cNvPr id="31" name="Isosceles Triangle 30"/>
          <p:cNvSpPr/>
          <p:nvPr/>
        </p:nvSpPr>
        <p:spPr>
          <a:xfrm>
            <a:off x="6696238" y="1700807"/>
            <a:ext cx="1908210" cy="1522299"/>
          </a:xfrm>
          <a:prstGeom prst="triangle">
            <a:avLst>
              <a:gd name="adj" fmla="val 479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2" name="Isosceles Triangle 31"/>
          <p:cNvSpPr/>
          <p:nvPr/>
        </p:nvSpPr>
        <p:spPr>
          <a:xfrm flipH="1">
            <a:off x="7020270" y="1689245"/>
            <a:ext cx="1224137" cy="1001877"/>
          </a:xfrm>
          <a:prstGeom prst="triangle">
            <a:avLst>
              <a:gd name="adj" fmla="val 5015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28961" y="2461956"/>
            <a:ext cx="806754" cy="6145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Leeds </a:t>
            </a:r>
            <a:r>
              <a:rPr lang="en-GB" sz="1100" dirty="0" err="1" smtClean="0"/>
              <a:t>Mindmate</a:t>
            </a:r>
            <a:r>
              <a:rPr lang="en-GB" sz="1100" dirty="0" smtClean="0"/>
              <a:t> SPA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20969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traight Arrow Connector 107"/>
          <p:cNvCxnSpPr/>
          <p:nvPr/>
        </p:nvCxnSpPr>
        <p:spPr>
          <a:xfrm flipH="1" flipV="1">
            <a:off x="7646597" y="1319515"/>
            <a:ext cx="4514" cy="361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1" idx="3"/>
          </p:cNvCxnSpPr>
          <p:nvPr/>
        </p:nvCxnSpPr>
        <p:spPr>
          <a:xfrm>
            <a:off x="5364088" y="2312876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5" idx="3"/>
          </p:cNvCxnSpPr>
          <p:nvPr/>
        </p:nvCxnSpPr>
        <p:spPr>
          <a:xfrm flipV="1">
            <a:off x="2843808" y="5989801"/>
            <a:ext cx="4806534" cy="4052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76256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CAMHS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6012160" y="3194298"/>
            <a:ext cx="68407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60232" y="3194298"/>
            <a:ext cx="36005" cy="2450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3275856" y="5644734"/>
            <a:ext cx="3420381" cy="16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45768" y="5301208"/>
            <a:ext cx="2096" cy="360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843808" y="53732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17" idx="2"/>
          </p:cNvCxnSpPr>
          <p:nvPr/>
        </p:nvCxnSpPr>
        <p:spPr>
          <a:xfrm flipH="1" flipV="1">
            <a:off x="7650342" y="5427290"/>
            <a:ext cx="18002" cy="58277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7" idx="0"/>
          </p:cNvCxnSpPr>
          <p:nvPr/>
        </p:nvCxnSpPr>
        <p:spPr>
          <a:xfrm flipH="1" flipV="1">
            <a:off x="7632340" y="3212976"/>
            <a:ext cx="18002" cy="158431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94258" y="4797288"/>
            <a:ext cx="1512168" cy="63000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GP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  <p:sp>
        <p:nvSpPr>
          <p:cNvPr id="34" name="Isosceles Triangle 33"/>
          <p:cNvSpPr/>
          <p:nvPr/>
        </p:nvSpPr>
        <p:spPr>
          <a:xfrm>
            <a:off x="6696238" y="1700807"/>
            <a:ext cx="1908210" cy="1522299"/>
          </a:xfrm>
          <a:prstGeom prst="triangle">
            <a:avLst>
              <a:gd name="adj" fmla="val 479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5" name="Isosceles Triangle 34"/>
          <p:cNvSpPr/>
          <p:nvPr/>
        </p:nvSpPr>
        <p:spPr>
          <a:xfrm flipH="1">
            <a:off x="7020270" y="1689245"/>
            <a:ext cx="1224137" cy="1001877"/>
          </a:xfrm>
          <a:prstGeom prst="triangle">
            <a:avLst>
              <a:gd name="adj" fmla="val 5015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28961" y="2461956"/>
            <a:ext cx="806754" cy="6145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Leeds </a:t>
            </a:r>
            <a:r>
              <a:rPr lang="en-GB" sz="1100" dirty="0" err="1" smtClean="0"/>
              <a:t>Mindmate</a:t>
            </a:r>
            <a:r>
              <a:rPr lang="en-GB" sz="1100" dirty="0" smtClean="0"/>
              <a:t> SPA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1375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traight Arrow Connector 107"/>
          <p:cNvCxnSpPr/>
          <p:nvPr/>
        </p:nvCxnSpPr>
        <p:spPr>
          <a:xfrm flipH="1" flipV="1">
            <a:off x="7636972" y="1339776"/>
            <a:ext cx="4514" cy="361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1" idx="3"/>
          </p:cNvCxnSpPr>
          <p:nvPr/>
        </p:nvCxnSpPr>
        <p:spPr>
          <a:xfrm>
            <a:off x="5364088" y="2312876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11" idx="1"/>
          </p:cNvCxnSpPr>
          <p:nvPr/>
        </p:nvCxnSpPr>
        <p:spPr>
          <a:xfrm flipH="1">
            <a:off x="1979712" y="2312876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4608004" y="1340768"/>
            <a:ext cx="2490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7" idx="3"/>
            <a:endCxn id="8" idx="1"/>
          </p:cNvCxnSpPr>
          <p:nvPr/>
        </p:nvCxnSpPr>
        <p:spPr>
          <a:xfrm>
            <a:off x="2339752" y="944724"/>
            <a:ext cx="10081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Children's Social Work Service area team undertakes child &amp; Family </a:t>
            </a:r>
            <a:r>
              <a:rPr lang="en-GB" sz="1100" dirty="0" smtClean="0">
                <a:solidFill>
                  <a:schemeClr val="bg1"/>
                </a:solidFill>
              </a:rPr>
              <a:t>assessment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Intensive support services: Signpost, MST, REST.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5" idx="3"/>
          </p:cNvCxnSpPr>
          <p:nvPr/>
        </p:nvCxnSpPr>
        <p:spPr>
          <a:xfrm flipV="1">
            <a:off x="2843808" y="5989801"/>
            <a:ext cx="4806534" cy="4052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76256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CAMHS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611560" y="1700808"/>
            <a:ext cx="1944216" cy="1512168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Referral to Front door Safeguarding hub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6012160" y="3194298"/>
            <a:ext cx="684078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3573016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Young person harmed or at significant risk of harm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endCxn id="10" idx="3"/>
          </p:cNvCxnSpPr>
          <p:nvPr/>
        </p:nvCxnSpPr>
        <p:spPr>
          <a:xfrm flipV="1">
            <a:off x="1581178" y="3212976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4" idx="0"/>
          </p:cNvCxnSpPr>
          <p:nvPr/>
        </p:nvCxnSpPr>
        <p:spPr>
          <a:xfrm flipV="1">
            <a:off x="2087724" y="4365104"/>
            <a:ext cx="2127" cy="4861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</p:cNvCxnSpPr>
          <p:nvPr/>
        </p:nvCxnSpPr>
        <p:spPr>
          <a:xfrm>
            <a:off x="611560" y="3212976"/>
            <a:ext cx="11486" cy="19532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4" idx="1"/>
          </p:cNvCxnSpPr>
          <p:nvPr/>
        </p:nvCxnSpPr>
        <p:spPr>
          <a:xfrm>
            <a:off x="611560" y="5166227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60232" y="3194298"/>
            <a:ext cx="36005" cy="2450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3275856" y="5644734"/>
            <a:ext cx="3420381" cy="16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45768" y="5301208"/>
            <a:ext cx="2096" cy="360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843808" y="53732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17" idx="2"/>
          </p:cNvCxnSpPr>
          <p:nvPr/>
        </p:nvCxnSpPr>
        <p:spPr>
          <a:xfrm flipH="1" flipV="1">
            <a:off x="7650342" y="5427290"/>
            <a:ext cx="18002" cy="58277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0" idx="4"/>
          </p:cNvCxnSpPr>
          <p:nvPr/>
        </p:nvCxnSpPr>
        <p:spPr>
          <a:xfrm>
            <a:off x="2555776" y="3212976"/>
            <a:ext cx="1152127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1578688" y="1340768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7" idx="0"/>
          </p:cNvCxnSpPr>
          <p:nvPr/>
        </p:nvCxnSpPr>
        <p:spPr>
          <a:xfrm flipH="1" flipV="1">
            <a:off x="7632340" y="3212976"/>
            <a:ext cx="18002" cy="1584312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94258" y="4797288"/>
            <a:ext cx="1512168" cy="63000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GP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  <p:cxnSp>
        <p:nvCxnSpPr>
          <p:cNvPr id="49" name="Straight Arrow Connector 48"/>
          <p:cNvCxnSpPr/>
          <p:nvPr/>
        </p:nvCxnSpPr>
        <p:spPr>
          <a:xfrm>
            <a:off x="2339432" y="1329643"/>
            <a:ext cx="1368152" cy="1728192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327331" y="1315890"/>
            <a:ext cx="1368152" cy="1728192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Isosceles Triangle 50"/>
          <p:cNvSpPr/>
          <p:nvPr/>
        </p:nvSpPr>
        <p:spPr>
          <a:xfrm>
            <a:off x="6696238" y="1700807"/>
            <a:ext cx="1908210" cy="1522299"/>
          </a:xfrm>
          <a:prstGeom prst="triangle">
            <a:avLst>
              <a:gd name="adj" fmla="val 479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3" name="Isosceles Triangle 52"/>
          <p:cNvSpPr/>
          <p:nvPr/>
        </p:nvSpPr>
        <p:spPr>
          <a:xfrm flipH="1">
            <a:off x="7020270" y="1689245"/>
            <a:ext cx="1224137" cy="1001877"/>
          </a:xfrm>
          <a:prstGeom prst="triangle">
            <a:avLst>
              <a:gd name="adj" fmla="val 50152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28961" y="2461956"/>
            <a:ext cx="806754" cy="6145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Leeds </a:t>
            </a:r>
            <a:r>
              <a:rPr lang="en-GB" sz="1100" dirty="0" err="1" smtClean="0"/>
              <a:t>Mindmate</a:t>
            </a:r>
            <a:r>
              <a:rPr lang="en-GB" sz="1100" dirty="0" smtClean="0"/>
              <a:t> SPA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693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500" dirty="0" smtClean="0"/>
              <a:t>Shared expectations?</a:t>
            </a:r>
            <a:endParaRPr lang="en-GB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GB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Child’s needs at the centre of our decision-making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School will offer early help </a:t>
            </a:r>
            <a:r>
              <a:rPr lang="en-GB" sz="2000" smtClean="0"/>
              <a:t>(initiates </a:t>
            </a:r>
            <a:r>
              <a:rPr lang="en-GB" sz="2000" dirty="0" smtClean="0"/>
              <a:t>an assessment </a:t>
            </a:r>
            <a:r>
              <a:rPr lang="en-GB" sz="2000" smtClean="0"/>
              <a:t>of need)</a:t>
            </a:r>
            <a:endParaRPr lang="en-GB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Committed to our responsibilities to have ‘the conversation’ with the family and with each other - avoiding wherever possible the ‘merry-go-round’ for families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Working out and being clear who’s best placed to be the lead practitioner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Playing our part in multi-agency plans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2-way communication – relevant and timeliness of information sharing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Sharing the information within our respective organisations – ‘needs to know’ – connecting the right people to what’s going 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Working restoratively – permission to challenge as well as offering high support to each other – focusing on finding solutions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541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500" dirty="0" smtClean="0"/>
              <a:t>Opportunities? </a:t>
            </a:r>
            <a:endParaRPr lang="en-GB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endParaRPr lang="en-GB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Are there ways that the Cluster can ‘connect’ earlier with school to support decisions re early help?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Would school colleagues welcome additional support to start using the Leeds ‘re-think’ 6P formulation?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Are school colleagues interested in attending the revised Leeds Early Help training?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Could school share any changes in structure and roles and responsibilities to ensure ‘we’ get our communication with you right?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500" dirty="0" smtClean="0"/>
              <a:t>Does cluster and/or partners need to share any specific information to support school’s knowledge and understanding of wider support/practice?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500" b="1" smtClean="0">
                <a:solidFill>
                  <a:srgbClr val="00B050"/>
                </a:solidFill>
              </a:rPr>
              <a:t>What else….? </a:t>
            </a:r>
            <a:endParaRPr lang="en-GB" sz="2500" b="1" dirty="0" smtClean="0">
              <a:solidFill>
                <a:srgbClr val="00B050"/>
              </a:solidFill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942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/>
        </p:nvSpPr>
        <p:spPr>
          <a:xfrm>
            <a:off x="2384423" y="1083440"/>
            <a:ext cx="4481119" cy="4482000"/>
          </a:xfrm>
          <a:prstGeom prst="donut">
            <a:avLst>
              <a:gd name="adj" fmla="val 834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012915" y="164655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Children’s Social Work </a:t>
            </a:r>
            <a:r>
              <a:rPr lang="en-GB" sz="1100" dirty="0">
                <a:solidFill>
                  <a:sysClr val="windowText" lastClr="000000"/>
                </a:solidFill>
              </a:rPr>
              <a:t>S</a:t>
            </a:r>
            <a:r>
              <a:rPr lang="en-GB" sz="1100" dirty="0" smtClean="0">
                <a:solidFill>
                  <a:sysClr val="windowText" lastClr="000000"/>
                </a:solidFill>
              </a:rPr>
              <a:t>ervice</a:t>
            </a:r>
          </a:p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Area Teams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84424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Partner Agencies</a:t>
            </a:r>
          </a:p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(Barca, YOS etc.)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24464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GPs</a:t>
            </a:r>
          </a:p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(&amp; other Health </a:t>
            </a:r>
            <a:r>
              <a:rPr lang="en-GB" sz="800" dirty="0">
                <a:solidFill>
                  <a:sysClr val="windowText" lastClr="000000"/>
                </a:solidFill>
              </a:rPr>
              <a:t>S</a:t>
            </a:r>
            <a:r>
              <a:rPr lang="en-GB" sz="800" dirty="0" smtClean="0">
                <a:solidFill>
                  <a:sysClr val="windowText" lastClr="000000"/>
                </a:solidFill>
              </a:rPr>
              <a:t>ervices)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012915" y="3850523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Cluster ‘Core’ Team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12915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ysClr val="windowText" lastClr="000000"/>
                </a:solidFill>
              </a:rPr>
              <a:t>Schools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2814" y="1132957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Bramley Cluster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12814" y="515719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Bramley Cluster</a:t>
            </a:r>
            <a:endParaRPr lang="en-GB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93" y="85756"/>
            <a:ext cx="931683" cy="82296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0182" y="178212"/>
            <a:ext cx="8229600" cy="5486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Cluster Collaborative Model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9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/>
        </p:nvSpPr>
        <p:spPr>
          <a:xfrm>
            <a:off x="2384423" y="1083440"/>
            <a:ext cx="4481119" cy="4482000"/>
          </a:xfrm>
          <a:prstGeom prst="donut">
            <a:avLst>
              <a:gd name="adj" fmla="val 834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012915" y="164655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Children’s Social Work Service</a:t>
            </a:r>
          </a:p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Area Teams</a:t>
            </a:r>
            <a:endParaRPr lang="en-GB" sz="800" dirty="0">
              <a:solidFill>
                <a:sysClr val="windowText" lastClr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84424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Partner Agencies</a:t>
            </a:r>
          </a:p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(Barca, YOS </a:t>
            </a:r>
            <a:r>
              <a:rPr lang="en-GB" sz="800" dirty="0" err="1" smtClean="0">
                <a:solidFill>
                  <a:sysClr val="windowText" lastClr="000000"/>
                </a:solidFill>
              </a:rPr>
              <a:t>etc</a:t>
            </a:r>
            <a:r>
              <a:rPr lang="en-GB" sz="800" dirty="0" smtClean="0">
                <a:solidFill>
                  <a:sysClr val="windowText" lastClr="000000"/>
                </a:solidFill>
              </a:rPr>
              <a:t>)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24464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GPs</a:t>
            </a:r>
          </a:p>
          <a:p>
            <a:pPr algn="ctr"/>
            <a:r>
              <a:rPr lang="en-GB" sz="800" dirty="0" smtClean="0">
                <a:solidFill>
                  <a:sysClr val="windowText" lastClr="000000"/>
                </a:solidFill>
              </a:rPr>
              <a:t>(&amp; other Health </a:t>
            </a:r>
            <a:r>
              <a:rPr lang="en-GB" sz="800" dirty="0">
                <a:solidFill>
                  <a:sysClr val="windowText" lastClr="000000"/>
                </a:solidFill>
              </a:rPr>
              <a:t>S</a:t>
            </a:r>
            <a:r>
              <a:rPr lang="en-GB" sz="800" dirty="0" smtClean="0">
                <a:solidFill>
                  <a:sysClr val="windowText" lastClr="000000"/>
                </a:solidFill>
              </a:rPr>
              <a:t>ervices)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012915" y="3850523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ysClr val="windowText" lastClr="000000"/>
                </a:solidFill>
              </a:rPr>
              <a:t>Cluster ‘Core’ Team</a:t>
            </a:r>
            <a:endParaRPr lang="en-GB" sz="1100" dirty="0">
              <a:solidFill>
                <a:sysClr val="windowText" lastClr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12915" y="2726679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ysClr val="windowText" lastClr="000000"/>
                </a:solidFill>
              </a:rPr>
              <a:t>Schools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179512" y="2798687"/>
            <a:ext cx="2249996" cy="1615215"/>
          </a:xfrm>
          <a:prstGeom prst="triangle">
            <a:avLst>
              <a:gd name="adj" fmla="val 49539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2814" y="1132957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Bramley Cluster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112814" y="515719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Bramley Cluster</a:t>
            </a:r>
            <a:endParaRPr lang="en-GB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689632" y="3054751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656676" y="3068960"/>
            <a:ext cx="93610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2693" y="85756"/>
            <a:ext cx="931683" cy="82296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0182" y="178212"/>
            <a:ext cx="8229600" cy="5486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Cluster Collaborative Model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043683" y="4413902"/>
            <a:ext cx="1647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Leeds </a:t>
            </a:r>
            <a:r>
              <a:rPr lang="en-GB" b="1" dirty="0" err="1"/>
              <a:t>Mindmate</a:t>
            </a:r>
            <a:r>
              <a:rPr lang="en-GB" b="1" dirty="0"/>
              <a:t> Single Point of Access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0182" y="4426587"/>
            <a:ext cx="1647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Leeds </a:t>
            </a:r>
            <a:r>
              <a:rPr lang="en-GB" b="1" dirty="0" err="1" smtClean="0"/>
              <a:t>Frontdoor</a:t>
            </a:r>
            <a:r>
              <a:rPr lang="en-GB" b="1" dirty="0" smtClean="0"/>
              <a:t> Safeguarding Hub</a:t>
            </a:r>
            <a:endParaRPr lang="en-GB" b="1" dirty="0"/>
          </a:p>
        </p:txBody>
      </p:sp>
      <p:sp>
        <p:nvSpPr>
          <p:cNvPr id="23" name="Isosceles Triangle 22"/>
          <p:cNvSpPr/>
          <p:nvPr/>
        </p:nvSpPr>
        <p:spPr>
          <a:xfrm>
            <a:off x="6814380" y="2798686"/>
            <a:ext cx="2249996" cy="1615215"/>
          </a:xfrm>
          <a:prstGeom prst="triangle">
            <a:avLst>
              <a:gd name="adj" fmla="val 4953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7330267" y="2800240"/>
            <a:ext cx="1218222" cy="916792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1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96" y="1078566"/>
            <a:ext cx="84352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229FF-47E6-47CF-B6BE-5DDD104088C5}" type="slidenum">
              <a:rPr lang="en-GB" smtClean="0"/>
              <a:t>5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320699"/>
            <a:ext cx="5738399" cy="28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29188"/>
            <a:ext cx="5738399" cy="2803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6860" y="1024600"/>
            <a:ext cx="27529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cs typeface="Arial" panose="020B0604020202020204" pitchFamily="34" charset="0"/>
              </a:rPr>
              <a:t>Anybody working with children, young people and families </a:t>
            </a:r>
            <a:r>
              <a:rPr lang="en-GB" sz="2000" b="1" dirty="0">
                <a:cs typeface="Arial" panose="020B0604020202020204" pitchFamily="34" charset="0"/>
              </a:rPr>
              <a:t>is responsible for starting conversations  - </a:t>
            </a:r>
            <a:r>
              <a:rPr lang="en-GB" sz="2000" dirty="0">
                <a:cs typeface="Arial" panose="020B0604020202020204" pitchFamily="34" charset="0"/>
              </a:rPr>
              <a:t>the start of the assessment of need – </a:t>
            </a:r>
            <a:endParaRPr lang="en-GB" sz="2000" dirty="0" smtClean="0">
              <a:cs typeface="Arial" panose="020B0604020202020204" pitchFamily="34" charset="0"/>
            </a:endParaRPr>
          </a:p>
          <a:p>
            <a:endParaRPr lang="en-GB" sz="2000" dirty="0">
              <a:cs typeface="Arial" panose="020B0604020202020204" pitchFamily="34" charset="0"/>
            </a:endParaRPr>
          </a:p>
          <a:p>
            <a:r>
              <a:rPr lang="en-GB" sz="2000" dirty="0" smtClean="0">
                <a:cs typeface="Arial" panose="020B0604020202020204" pitchFamily="34" charset="0"/>
              </a:rPr>
              <a:t>clarify </a:t>
            </a:r>
            <a:r>
              <a:rPr lang="en-GB" sz="2000" dirty="0">
                <a:cs typeface="Arial" panose="020B0604020202020204" pitchFamily="34" charset="0"/>
              </a:rPr>
              <a:t>the nature of the problem, </a:t>
            </a:r>
            <a:r>
              <a:rPr lang="en-GB" sz="2000" dirty="0" smtClean="0">
                <a:cs typeface="Arial" panose="020B0604020202020204" pitchFamily="34" charset="0"/>
              </a:rPr>
              <a:t>identify </a:t>
            </a:r>
            <a:r>
              <a:rPr lang="en-GB" sz="2000" dirty="0">
                <a:cs typeface="Arial" panose="020B0604020202020204" pitchFamily="34" charset="0"/>
              </a:rPr>
              <a:t>need </a:t>
            </a:r>
            <a:endParaRPr lang="en-GB" sz="2000" dirty="0" smtClean="0">
              <a:cs typeface="Arial" panose="020B0604020202020204" pitchFamily="34" charset="0"/>
            </a:endParaRPr>
          </a:p>
          <a:p>
            <a:r>
              <a:rPr lang="en-GB" sz="2000" dirty="0" smtClean="0">
                <a:cs typeface="Arial" panose="020B0604020202020204" pitchFamily="34" charset="0"/>
              </a:rPr>
              <a:t>and </a:t>
            </a:r>
            <a:r>
              <a:rPr lang="en-GB" sz="2000" dirty="0">
                <a:cs typeface="Arial" panose="020B0604020202020204" pitchFamily="34" charset="0"/>
              </a:rPr>
              <a:t>how best to </a:t>
            </a:r>
            <a:r>
              <a:rPr lang="en-GB" sz="2000" dirty="0" smtClean="0">
                <a:cs typeface="Arial" panose="020B0604020202020204" pitchFamily="34" charset="0"/>
              </a:rPr>
              <a:t>respond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88640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700" b="1" dirty="0">
                <a:solidFill>
                  <a:schemeClr val="accent6"/>
                </a:solidFill>
              </a:rPr>
              <a:t>Early </a:t>
            </a:r>
            <a:r>
              <a:rPr lang="en-GB" sz="2700" b="1" dirty="0" smtClean="0">
                <a:solidFill>
                  <a:schemeClr val="accent6"/>
                </a:solidFill>
              </a:rPr>
              <a:t>help: a collaborative approach not a provision</a:t>
            </a:r>
            <a:endParaRPr lang="en-GB" sz="2700" b="1" dirty="0">
              <a:solidFill>
                <a:schemeClr val="accent6"/>
              </a:solidFill>
            </a:endParaRPr>
          </a:p>
          <a:p>
            <a:endParaRPr lang="en-GB" sz="2500" dirty="0"/>
          </a:p>
        </p:txBody>
      </p:sp>
      <p:sp>
        <p:nvSpPr>
          <p:cNvPr id="11" name="TextBox 10"/>
          <p:cNvSpPr txBox="1"/>
          <p:nvPr/>
        </p:nvSpPr>
        <p:spPr>
          <a:xfrm>
            <a:off x="361380" y="5540293"/>
            <a:ext cx="3634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FF0066"/>
                </a:solidFill>
              </a:rPr>
              <a:t>Statutory Guidance Keeping Children Safe in Education (2016)</a:t>
            </a:r>
            <a:endParaRPr lang="en-GB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868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Cluster ‘Core’ Team: Targeted Intervention </a:t>
            </a:r>
            <a:endParaRPr lang="en-GB" sz="2400" dirty="0"/>
          </a:p>
        </p:txBody>
      </p:sp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323528" y="554309"/>
            <a:ext cx="4176464" cy="504056"/>
          </a:xfrm>
          <a:prstGeom prst="rect">
            <a:avLst/>
          </a:prstGeom>
          <a:solidFill>
            <a:srgbClr val="FFC000"/>
          </a:solidFill>
          <a:ln w="1587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GB" sz="600" dirty="0" smtClean="0">
              <a:cs typeface="Times New Roman" pitchFamily="18" charset="0"/>
            </a:endParaRPr>
          </a:p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 SUPPORT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23528" y="1126296"/>
            <a:ext cx="4176464" cy="3604476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Holistic early help assessment/co-ordination of multi-agency plans.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Parenting strategies/courses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Behaviour management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Transition support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Substance misuse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Relationship breakdown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Confidence building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Budgeting/debt support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Home/time organisation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Healthy lifestyles/eating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Tackling poor attendance (‘informed’ without consent)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Adult learning/employment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cs typeface="Times New Roman" pitchFamily="18" charset="0"/>
              </a:rPr>
              <a:t>Group and holiday activity</a:t>
            </a:r>
          </a:p>
          <a:p>
            <a:r>
              <a:rPr lang="en-GB" sz="1000" i="1" dirty="0" smtClean="0">
                <a:cs typeface="Times New Roman" pitchFamily="18" charset="0"/>
              </a:rPr>
              <a:t> </a:t>
            </a:r>
            <a:endParaRPr lang="en-GB" sz="1000" dirty="0">
              <a:latin typeface="Times" pitchFamily="18" charset="0"/>
            </a:endParaRP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4657328" y="554308"/>
            <a:ext cx="4163144" cy="504057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1400" b="1" dirty="0" smtClean="0">
                <a:cs typeface="Times New Roman" pitchFamily="18" charset="0"/>
              </a:rPr>
              <a:t>SPECIALIST </a:t>
            </a:r>
          </a:p>
          <a:p>
            <a:pPr algn="ctr"/>
            <a:r>
              <a:rPr lang="en-GB" sz="1400" b="1" dirty="0" smtClean="0">
                <a:cs typeface="Times New Roman" pitchFamily="18" charset="0"/>
              </a:rPr>
              <a:t>SOCIAL EMOTIONAL MENTAL HEALTH</a:t>
            </a:r>
          </a:p>
          <a:p>
            <a:endParaRPr lang="en-GB" sz="2400" dirty="0">
              <a:latin typeface="Times" pitchFamily="18" charset="0"/>
            </a:endParaRPr>
          </a:p>
        </p:txBody>
      </p:sp>
      <p:sp>
        <p:nvSpPr>
          <p:cNvPr id="7" name="Text Box 60"/>
          <p:cNvSpPr txBox="1">
            <a:spLocks noChangeArrowheads="1"/>
          </p:cNvSpPr>
          <p:nvPr/>
        </p:nvSpPr>
        <p:spPr bwMode="auto">
          <a:xfrm>
            <a:off x="4654252" y="1130372"/>
            <a:ext cx="4176464" cy="3600400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Child and adolescent counselling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Child and adolescent cognitive behavioural therapy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cognitive behavioural therapy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Women’s therapy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Educational Psychology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Art therapy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Speech and language therapy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Couple counselling (families with 0 to 5s)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5157192"/>
            <a:ext cx="8507188" cy="122413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hoc case discussions about individual children, young people and families.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SEMH consultations with Cluster’s Child and Family Psychotherapist.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Facilitation/ support for meetings with young people and their families to assess need.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advice on managing attendance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activities for families of very young children (under 5s)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601" y="4730772"/>
            <a:ext cx="82296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smtClean="0"/>
              <a:t>Preventative Intervention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088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>
            <a:off x="2843808" y="5166227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stCxn id="16" idx="0"/>
          </p:cNvCxnSpPr>
          <p:nvPr/>
        </p:nvCxnSpPr>
        <p:spPr>
          <a:xfrm flipV="1">
            <a:off x="4608004" y="4437113"/>
            <a:ext cx="0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79512" y="5301208"/>
            <a:ext cx="648072" cy="3600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Specialist</a:t>
            </a:r>
            <a:endParaRPr lang="en-GB" sz="900" dirty="0"/>
          </a:p>
        </p:txBody>
      </p:sp>
      <p:sp>
        <p:nvSpPr>
          <p:cNvPr id="5" name="Rectangle 4"/>
          <p:cNvSpPr/>
          <p:nvPr/>
        </p:nvSpPr>
        <p:spPr>
          <a:xfrm>
            <a:off x="179512" y="5733256"/>
            <a:ext cx="648072" cy="36004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Targeted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6165304"/>
            <a:ext cx="648072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smtClean="0">
                <a:solidFill>
                  <a:sysClr val="windowText" lastClr="000000"/>
                </a:solidFill>
              </a:rPr>
              <a:t>Early Intervention</a:t>
            </a:r>
            <a:endParaRPr lang="en-GB" sz="7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548680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Children's Social Work Service area team undertakes Child &amp; Family Assessment </a:t>
            </a:r>
            <a:endParaRPr lang="en-GB" sz="1100" dirty="0">
              <a:solidFill>
                <a:schemeClr val="bg1"/>
              </a:solidFill>
            </a:endParaRPr>
          </a:p>
        </p:txBody>
      </p:sp>
      <p:cxnSp>
        <p:nvCxnSpPr>
          <p:cNvPr id="78" name="Straight Arrow Connector 77"/>
          <p:cNvCxnSpPr>
            <a:endCxn id="11" idx="2"/>
          </p:cNvCxnSpPr>
          <p:nvPr/>
        </p:nvCxnSpPr>
        <p:spPr>
          <a:xfrm flipV="1">
            <a:off x="4608004" y="2708920"/>
            <a:ext cx="0" cy="36004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>
            <a:off x="611560" y="1700808"/>
            <a:ext cx="1944216" cy="1512168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Referral to Front door Safeguarding hub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1916832"/>
            <a:ext cx="1512168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Cluster team: Targeted Intervention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608" y="3573016"/>
            <a:ext cx="1512168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</a:rPr>
              <a:t>Young person HARMED or at RISK of SIGNIFICANT harm</a:t>
            </a: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164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School offers Early Help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5715322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Concerns for a young person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4851226"/>
            <a:ext cx="1512168" cy="63000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Young person needs additional support 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/>
          <p:cNvCxnSpPr>
            <a:endCxn id="10" idx="3"/>
          </p:cNvCxnSpPr>
          <p:nvPr/>
        </p:nvCxnSpPr>
        <p:spPr>
          <a:xfrm flipV="1">
            <a:off x="1581178" y="3212976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4" idx="0"/>
          </p:cNvCxnSpPr>
          <p:nvPr/>
        </p:nvCxnSpPr>
        <p:spPr>
          <a:xfrm flipV="1">
            <a:off x="2087724" y="4365104"/>
            <a:ext cx="2127" cy="4861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Isosceles Triangle 18"/>
          <p:cNvSpPr/>
          <p:nvPr/>
        </p:nvSpPr>
        <p:spPr>
          <a:xfrm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3707904" y="3068960"/>
            <a:ext cx="2304256" cy="1368152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5945" y="3491426"/>
            <a:ext cx="15481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Cluster Support &amp; Guidance request</a:t>
            </a:r>
            <a:endParaRPr lang="en-GB" sz="1400" dirty="0"/>
          </a:p>
        </p:txBody>
      </p:sp>
      <p:cxnSp>
        <p:nvCxnSpPr>
          <p:cNvPr id="23" name="Straight Arrow Connector 22"/>
          <p:cNvCxnSpPr>
            <a:stCxn id="15" idx="0"/>
            <a:endCxn id="14" idx="2"/>
          </p:cNvCxnSpPr>
          <p:nvPr/>
        </p:nvCxnSpPr>
        <p:spPr>
          <a:xfrm flipV="1">
            <a:off x="2087724" y="5481228"/>
            <a:ext cx="0" cy="234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843808" y="4437113"/>
            <a:ext cx="864096" cy="414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1578688" y="1340768"/>
            <a:ext cx="249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605" y="5672336"/>
            <a:ext cx="931683" cy="8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1062</Words>
  <Application>Microsoft Office PowerPoint</Application>
  <PresentationFormat>On-screen Show (4:3)</PresentationFormat>
  <Paragraphs>194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</vt:lpstr>
      <vt:lpstr>Times New Roman</vt:lpstr>
      <vt:lpstr>Wingdings</vt:lpstr>
      <vt:lpstr>Office Theme</vt:lpstr>
      <vt:lpstr>Routes to the Right Support &amp; Keeping Connected</vt:lpstr>
      <vt:lpstr>Cluster Collaborative Model</vt:lpstr>
      <vt:lpstr>Cluster Collaborative Model</vt:lpstr>
      <vt:lpstr>PowerPoint Presentation</vt:lpstr>
      <vt:lpstr>PowerPoint Presentation</vt:lpstr>
      <vt:lpstr>PowerPoint Presentation</vt:lpstr>
      <vt:lpstr>Cluster ‘Core’ Team: Targeted Intervention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Shared expectations?</vt:lpstr>
      <vt:lpstr>Opportunities? </vt:lpstr>
    </vt:vector>
  </TitlesOfParts>
  <Company>Leeds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Morrish, Elliot</dc:creator>
  <cp:lastModifiedBy>Tammy Stott</cp:lastModifiedBy>
  <cp:revision>53</cp:revision>
  <cp:lastPrinted>2018-06-28T11:47:49Z</cp:lastPrinted>
  <dcterms:created xsi:type="dcterms:W3CDTF">2018-06-25T08:53:02Z</dcterms:created>
  <dcterms:modified xsi:type="dcterms:W3CDTF">2019-04-22T11:52:32Z</dcterms:modified>
</cp:coreProperties>
</file>