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9" r:id="rId3"/>
    <p:sldId id="277" r:id="rId4"/>
    <p:sldId id="267" r:id="rId5"/>
    <p:sldId id="278" r:id="rId6"/>
    <p:sldId id="266" r:id="rId7"/>
    <p:sldId id="279" r:id="rId8"/>
    <p:sldId id="28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26" autoAdjust="0"/>
  </p:normalViewPr>
  <p:slideViewPr>
    <p:cSldViewPr showGuides="1">
      <p:cViewPr varScale="1">
        <p:scale>
          <a:sx n="43" d="100"/>
          <a:sy n="43" d="100"/>
        </p:scale>
        <p:origin x="17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6DD71-03AC-4C69-AA11-CA770A4C65CF}" type="datetimeFigureOut">
              <a:rPr lang="en-GB" smtClean="0"/>
              <a:t>21/03/2019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D80D55-7222-4858-A764-82672B8BBCD0}" type="slidenum">
              <a:rPr lang="en-GB" smtClean="0"/>
              <a:t>‹#›</a:t>
            </a:fld>
            <a:endParaRPr lang="en-GB"/>
          </a:p>
        </p:txBody>
      </p:sp>
    </p:spTree>
    <p:extLst>
      <p:ext uri="{BB962C8B-B14F-4D97-AF65-F5344CB8AC3E}">
        <p14:creationId xmlns:p14="http://schemas.microsoft.com/office/powerpoint/2010/main" val="273331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slides are designed to be shown to parents to explain the SEMH</a:t>
            </a:r>
            <a:r>
              <a:rPr lang="en-GB" baseline="0" dirty="0" smtClean="0"/>
              <a:t> curriculum you are delivering via the MindMate Lessons.  They could be shown as part of an event to engage parents such as a ‘Welcome to…’ or in a designated session. They could also be adapted and then hosted on your website.</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1</a:t>
            </a:fld>
            <a:endParaRPr lang="en-GB"/>
          </a:p>
        </p:txBody>
      </p:sp>
    </p:spTree>
    <p:extLst>
      <p:ext uri="{BB962C8B-B14F-4D97-AF65-F5344CB8AC3E}">
        <p14:creationId xmlns:p14="http://schemas.microsoft.com/office/powerpoint/2010/main" val="276757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very short Q&amp;A session</a:t>
            </a:r>
            <a:r>
              <a:rPr lang="en-GB" baseline="0" dirty="0" smtClean="0"/>
              <a:t> which aims to highlight the fact that mental health problems are relatively common and thus to reduce stigma.</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2</a:t>
            </a:fld>
            <a:endParaRPr lang="en-GB"/>
          </a:p>
        </p:txBody>
      </p:sp>
    </p:spTree>
    <p:extLst>
      <p:ext uri="{BB962C8B-B14F-4D97-AF65-F5344CB8AC3E}">
        <p14:creationId xmlns:p14="http://schemas.microsoft.com/office/powerpoint/2010/main" val="265503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sets out the aims of the lessons </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3</a:t>
            </a:fld>
            <a:endParaRPr lang="en-GB"/>
          </a:p>
        </p:txBody>
      </p:sp>
    </p:spTree>
    <p:extLst>
      <p:ext uri="{BB962C8B-B14F-4D97-AF65-F5344CB8AC3E}">
        <p14:creationId xmlns:p14="http://schemas.microsoft.com/office/powerpoint/2010/main" val="115795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parents are unsure of the value of the lessons this sets them out in ways which they will relate to.</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4</a:t>
            </a:fld>
            <a:endParaRPr lang="en-GB"/>
          </a:p>
        </p:txBody>
      </p:sp>
    </p:spTree>
    <p:extLst>
      <p:ext uri="{BB962C8B-B14F-4D97-AF65-F5344CB8AC3E}">
        <p14:creationId xmlns:p14="http://schemas.microsoft.com/office/powerpoint/2010/main" val="39675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of the things that children will be doing</a:t>
            </a:r>
            <a:r>
              <a:rPr lang="en-GB" baseline="0" dirty="0" smtClean="0"/>
              <a:t> in the lessons.  The lessons are all age </a:t>
            </a:r>
            <a:r>
              <a:rPr lang="en-GB" baseline="0" dirty="0" err="1" smtClean="0"/>
              <a:t>approprite</a:t>
            </a:r>
            <a:r>
              <a:rPr lang="en-GB" baseline="0" dirty="0" smtClean="0"/>
              <a:t> and younger pupils will be using well known characters such as Elmer to help them relate to the concepts. </a:t>
            </a:r>
            <a:endParaRPr lang="en-GB" dirty="0"/>
          </a:p>
        </p:txBody>
      </p:sp>
      <p:sp>
        <p:nvSpPr>
          <p:cNvPr id="4" name="Slide Number Placeholder 3"/>
          <p:cNvSpPr>
            <a:spLocks noGrp="1"/>
          </p:cNvSpPr>
          <p:nvPr>
            <p:ph type="sldNum" sz="quarter" idx="10"/>
          </p:nvPr>
        </p:nvSpPr>
        <p:spPr/>
        <p:txBody>
          <a:bodyPr/>
          <a:lstStyle/>
          <a:p>
            <a:fld id="{486661DF-2F29-4162-8516-63CF3FE34C70}" type="slidenum">
              <a:rPr lang="en-GB" smtClean="0"/>
              <a:t>5</a:t>
            </a:fld>
            <a:endParaRPr lang="en-GB"/>
          </a:p>
        </p:txBody>
      </p:sp>
    </p:spTree>
    <p:extLst>
      <p:ext uri="{BB962C8B-B14F-4D97-AF65-F5344CB8AC3E}">
        <p14:creationId xmlns:p14="http://schemas.microsoft.com/office/powerpoint/2010/main" val="204850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ai</a:t>
            </a:r>
            <a:r>
              <a:rPr lang="en-GB" baseline="0" dirty="0" smtClean="0"/>
              <a:t>m of this slide is to answer any concerns parents might have about the lessons before they are voiced.  You might also want to talk about other PSHE RSE content and how that is handled to reassure parents that you are confident you can handle things sensitively.</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7</a:t>
            </a:fld>
            <a:endParaRPr lang="en-GB"/>
          </a:p>
        </p:txBody>
      </p:sp>
    </p:spTree>
    <p:extLst>
      <p:ext uri="{BB962C8B-B14F-4D97-AF65-F5344CB8AC3E}">
        <p14:creationId xmlns:p14="http://schemas.microsoft.com/office/powerpoint/2010/main" val="46004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this is the last slide that pupils see</a:t>
            </a:r>
            <a:r>
              <a:rPr lang="en-GB" baseline="0" dirty="0" smtClean="0"/>
              <a:t> every lesson so that they can get additional support if they need it. </a:t>
            </a:r>
            <a:endParaRPr lang="en-GB" dirty="0"/>
          </a:p>
        </p:txBody>
      </p:sp>
      <p:sp>
        <p:nvSpPr>
          <p:cNvPr id="4" name="Slide Number Placeholder 3"/>
          <p:cNvSpPr>
            <a:spLocks noGrp="1"/>
          </p:cNvSpPr>
          <p:nvPr>
            <p:ph type="sldNum" sz="quarter" idx="10"/>
          </p:nvPr>
        </p:nvSpPr>
        <p:spPr/>
        <p:txBody>
          <a:bodyPr/>
          <a:lstStyle/>
          <a:p>
            <a:fld id="{ABD4D0C6-1C99-8540-A708-054B446CA27F}" type="slidenum">
              <a:rPr lang="en-US" smtClean="0"/>
              <a:t>8</a:t>
            </a:fld>
            <a:endParaRPr lang="en-US" dirty="0"/>
          </a:p>
        </p:txBody>
      </p:sp>
    </p:spTree>
    <p:extLst>
      <p:ext uri="{BB962C8B-B14F-4D97-AF65-F5344CB8AC3E}">
        <p14:creationId xmlns:p14="http://schemas.microsoft.com/office/powerpoint/2010/main" val="405991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D429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ounded Rectangle 7"/>
          <p:cNvSpPr/>
          <p:nvPr userDrawn="1"/>
        </p:nvSpPr>
        <p:spPr>
          <a:xfrm>
            <a:off x="288362" y="1079856"/>
            <a:ext cx="4327110" cy="3865673"/>
          </a:xfrm>
          <a:prstGeom prst="roundRect">
            <a:avLst>
              <a:gd name="adj" fmla="val 1057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hasCustomPrompt="1"/>
          </p:nvPr>
        </p:nvSpPr>
        <p:spPr>
          <a:xfrm>
            <a:off x="458791" y="1657516"/>
            <a:ext cx="3921862" cy="3489281"/>
          </a:xfrm>
        </p:spPr>
        <p:txBody>
          <a:bodyPr anchor="t" anchorCtr="0">
            <a:normAutofit/>
          </a:bodyPr>
          <a:lstStyle>
            <a:lvl1pPr algn="l">
              <a:lnSpc>
                <a:spcPct val="80000"/>
              </a:lnSpc>
              <a:defRPr sz="5000">
                <a:solidFill>
                  <a:srgbClr val="0D4296"/>
                </a:solidFill>
              </a:defRPr>
            </a:lvl1pPr>
          </a:lstStyle>
          <a:p>
            <a:r>
              <a:rPr lang="en-GB" dirty="0" smtClean="0"/>
              <a:t>Main title</a:t>
            </a:r>
            <a:endParaRPr lang="en-US" dirty="0"/>
          </a:p>
        </p:txBody>
      </p:sp>
      <p:sp>
        <p:nvSpPr>
          <p:cNvPr id="3" name="Subtitle 2"/>
          <p:cNvSpPr>
            <a:spLocks noGrp="1"/>
          </p:cNvSpPr>
          <p:nvPr>
            <p:ph type="subTitle" idx="1" hasCustomPrompt="1"/>
          </p:nvPr>
        </p:nvSpPr>
        <p:spPr>
          <a:xfrm>
            <a:off x="473562" y="660930"/>
            <a:ext cx="3958676" cy="434611"/>
          </a:xfrm>
        </p:spPr>
        <p:txBody>
          <a:bodyPr>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 </a:t>
            </a:r>
            <a:endParaRPr lang="en-US" dirty="0"/>
          </a:p>
        </p:txBody>
      </p:sp>
      <p:sp>
        <p:nvSpPr>
          <p:cNvPr id="10" name="TextBox 9"/>
          <p:cNvSpPr txBox="1"/>
          <p:nvPr userDrawn="1"/>
        </p:nvSpPr>
        <p:spPr>
          <a:xfrm>
            <a:off x="483331" y="1231693"/>
            <a:ext cx="2846294" cy="369332"/>
          </a:xfrm>
          <a:prstGeom prst="rect">
            <a:avLst/>
          </a:prstGeom>
          <a:noFill/>
        </p:spPr>
        <p:txBody>
          <a:bodyPr wrap="square" rtlCol="0">
            <a:spAutoFit/>
          </a:bodyPr>
          <a:lstStyle/>
          <a:p>
            <a:pPr defTabSz="457200"/>
            <a:r>
              <a:rPr lang="en-US" b="1">
                <a:solidFill>
                  <a:prstClr val="black"/>
                </a:solidFill>
                <a:latin typeface="Arial"/>
                <a:cs typeface="Arial"/>
              </a:rPr>
              <a:t>Recognise feelings</a:t>
            </a:r>
            <a:endParaRPr lang="en-US" b="1" dirty="0">
              <a:solidFill>
                <a:prstClr val="black"/>
              </a:solidFill>
              <a:latin typeface="Arial"/>
              <a:cs typeface="Arial"/>
            </a:endParaRPr>
          </a:p>
        </p:txBody>
      </p:sp>
      <p:pic>
        <p:nvPicPr>
          <p:cNvPr id="11" name="Picture 10" descr="Grou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47747"/>
          <a:stretch/>
        </p:blipFill>
        <p:spPr>
          <a:xfrm>
            <a:off x="4900936" y="1007620"/>
            <a:ext cx="4243064" cy="5028615"/>
          </a:xfrm>
          <a:prstGeom prst="rect">
            <a:avLst/>
          </a:prstGeom>
        </p:spPr>
      </p:pic>
      <p:sp>
        <p:nvSpPr>
          <p:cNvPr id="12" name="Right Triangle 11"/>
          <p:cNvSpPr/>
          <p:nvPr userDrawn="1"/>
        </p:nvSpPr>
        <p:spPr>
          <a:xfrm flipH="1" flipV="1">
            <a:off x="3048000" y="4810677"/>
            <a:ext cx="1165412" cy="6722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v</a:t>
            </a:r>
          </a:p>
        </p:txBody>
      </p:sp>
    </p:spTree>
    <p:extLst>
      <p:ext uri="{BB962C8B-B14F-4D97-AF65-F5344CB8AC3E}">
        <p14:creationId xmlns:p14="http://schemas.microsoft.com/office/powerpoint/2010/main" val="171464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BD30EFA-4909-9149-8637-7AF4A121BA3E}" type="datetimeFigureOut">
              <a:rPr lang="en-US" smtClean="0">
                <a:solidFill>
                  <a:prstClr val="black">
                    <a:tint val="75000"/>
                  </a:prstClr>
                </a:solidFill>
              </a:rPr>
              <a:pPr/>
              <a:t>3/21/2019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573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D30EFA-4909-9149-8637-7AF4A121BA3E}" type="datetimeFigureOut">
              <a:rPr lang="en-US" smtClean="0">
                <a:solidFill>
                  <a:prstClr val="black">
                    <a:tint val="75000"/>
                  </a:prstClr>
                </a:solidFill>
              </a:rPr>
              <a:pPr/>
              <a:t>3/21/2019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306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D30EFA-4909-9149-8637-7AF4A121BA3E}" type="datetimeFigureOut">
              <a:rPr lang="en-US" smtClean="0">
                <a:solidFill>
                  <a:prstClr val="black">
                    <a:tint val="75000"/>
                  </a:prstClr>
                </a:solidFill>
              </a:rPr>
              <a:pPr/>
              <a:t>3/21/2019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089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E4F5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hasCustomPrompt="1"/>
          </p:nvPr>
        </p:nvSpPr>
        <p:spPr>
          <a:xfrm>
            <a:off x="457200" y="176948"/>
            <a:ext cx="8229600" cy="1143000"/>
          </a:xfrm>
        </p:spPr>
        <p:txBody>
          <a:bodyPr/>
          <a:lstStyle>
            <a:lvl1pPr algn="l">
              <a:defRPr>
                <a:solidFill>
                  <a:srgbClr val="0D4296"/>
                </a:solidFill>
              </a:defRPr>
            </a:lvl1pPr>
          </a:lstStyle>
          <a:p>
            <a:r>
              <a:rPr lang="en-GB" dirty="0" smtClean="0"/>
              <a:t>Title</a:t>
            </a:r>
            <a:endParaRPr lang="en-US" dirty="0"/>
          </a:p>
        </p:txBody>
      </p:sp>
      <p:sp>
        <p:nvSpPr>
          <p:cNvPr id="3" name="Content Placeholder 2"/>
          <p:cNvSpPr>
            <a:spLocks noGrp="1"/>
          </p:cNvSpPr>
          <p:nvPr>
            <p:ph idx="1" hasCustomPrompt="1"/>
          </p:nvPr>
        </p:nvSpPr>
        <p:spPr>
          <a:xfrm>
            <a:off x="457200" y="1600201"/>
            <a:ext cx="4062506" cy="461682"/>
          </a:xfrm>
        </p:spPr>
        <p:txBody>
          <a:bodyPr>
            <a:normAutofit/>
          </a:bodyPr>
          <a:lstStyle>
            <a:lvl1pPr marL="0" indent="0">
              <a:buNone/>
              <a:defRPr sz="2500" b="1" i="0">
                <a:solidFill>
                  <a:srgbClr val="0D4296"/>
                </a:solidFill>
                <a:latin typeface="Arial"/>
                <a:cs typeface="Arial"/>
              </a:defRPr>
            </a:lvl1pPr>
          </a:lstStyle>
          <a:p>
            <a:pPr lvl="0"/>
            <a:r>
              <a:rPr lang="en-GB" dirty="0" smtClean="0"/>
              <a:t>Sub-title</a:t>
            </a:r>
          </a:p>
        </p:txBody>
      </p:sp>
      <p:sp>
        <p:nvSpPr>
          <p:cNvPr id="8" name="Content Placeholder 2"/>
          <p:cNvSpPr>
            <a:spLocks noGrp="1"/>
          </p:cNvSpPr>
          <p:nvPr>
            <p:ph idx="13" hasCustomPrompt="1"/>
          </p:nvPr>
        </p:nvSpPr>
        <p:spPr>
          <a:xfrm>
            <a:off x="457200" y="2078319"/>
            <a:ext cx="4062506" cy="2762622"/>
          </a:xfrm>
        </p:spPr>
        <p:txBody>
          <a:bodyPr>
            <a:normAutofit/>
          </a:bodyPr>
          <a:lstStyle>
            <a:lvl1pPr marL="0" indent="180000">
              <a:lnSpc>
                <a:spcPct val="100000"/>
              </a:lnSpc>
              <a:spcBef>
                <a:spcPts val="0"/>
              </a:spcBef>
              <a:buClr>
                <a:srgbClr val="0D4296"/>
              </a:buClr>
              <a:buFont typeface="Arial"/>
              <a:buChar char="•"/>
              <a:defRPr sz="2000" b="0" i="0" kern="0" baseline="0">
                <a:solidFill>
                  <a:schemeClr val="tx1"/>
                </a:solidFill>
                <a:latin typeface="Arial"/>
                <a:cs typeface="Arial"/>
              </a:defRPr>
            </a:lvl1pPr>
          </a:lstStyle>
          <a:p>
            <a:pPr lvl="0"/>
            <a:r>
              <a:rPr lang="en-GB" dirty="0" smtClean="0"/>
              <a:t>Body copy </a:t>
            </a:r>
          </a:p>
          <a:p>
            <a:pPr lvl="0"/>
            <a:r>
              <a:rPr lang="en-GB" dirty="0" smtClean="0"/>
              <a:t>Body copy</a:t>
            </a:r>
          </a:p>
        </p:txBody>
      </p:sp>
      <p:pic>
        <p:nvPicPr>
          <p:cNvPr id="11" name="Picture 10" descr="MM_logo_blue-0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81" t="42739" r="32026" b="43310"/>
          <a:stretch/>
        </p:blipFill>
        <p:spPr>
          <a:xfrm>
            <a:off x="242048" y="6307738"/>
            <a:ext cx="1731682" cy="375263"/>
          </a:xfrm>
          <a:prstGeom prst="rect">
            <a:avLst/>
          </a:prstGeom>
        </p:spPr>
      </p:pic>
    </p:spTree>
    <p:extLst>
      <p:ext uri="{BB962C8B-B14F-4D97-AF65-F5344CB8AC3E}">
        <p14:creationId xmlns:p14="http://schemas.microsoft.com/office/powerpoint/2010/main" val="313490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676984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
        <p:nvSpPr>
          <p:cNvPr id="12" name="Footer Placeholder 4"/>
          <p:cNvSpPr txBox="1">
            <a:spLocks/>
          </p:cNvSpPr>
          <p:nvPr userDrawn="1"/>
        </p:nvSpPr>
        <p:spPr>
          <a:xfrm>
            <a:off x="2123141" y="6435349"/>
            <a:ext cx="1395506"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prstClr val="white">
                    <a:lumMod val="50000"/>
                  </a:prstClr>
                </a:solidFill>
              </a:rPr>
              <a:t>KS1 Year 1</a:t>
            </a:r>
            <a:endParaRPr lang="en-US" dirty="0">
              <a:solidFill>
                <a:prstClr val="white">
                  <a:lumMod val="50000"/>
                </a:prstClr>
              </a:solidFill>
            </a:endParaRPr>
          </a:p>
        </p:txBody>
      </p:sp>
      <p:sp>
        <p:nvSpPr>
          <p:cNvPr id="13" name="Rounded Rectangle 12"/>
          <p:cNvSpPr/>
          <p:nvPr userDrawn="1"/>
        </p:nvSpPr>
        <p:spPr>
          <a:xfrm>
            <a:off x="288362" y="1600201"/>
            <a:ext cx="4327110" cy="3865673"/>
          </a:xfrm>
          <a:prstGeom prst="roundRect">
            <a:avLst>
              <a:gd name="adj" fmla="val 10570"/>
            </a:avLst>
          </a:prstGeom>
          <a:solidFill>
            <a:srgbClr val="36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ight Triangle 13"/>
          <p:cNvSpPr/>
          <p:nvPr userDrawn="1"/>
        </p:nvSpPr>
        <p:spPr>
          <a:xfrm flipH="1" flipV="1">
            <a:off x="3048000" y="5331022"/>
            <a:ext cx="1165412" cy="672240"/>
          </a:xfrm>
          <a:prstGeom prst="rtTriangle">
            <a:avLst/>
          </a:prstGeom>
          <a:solidFill>
            <a:srgbClr val="36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Title 1"/>
          <p:cNvSpPr txBox="1">
            <a:spLocks/>
          </p:cNvSpPr>
          <p:nvPr userDrawn="1"/>
        </p:nvSpPr>
        <p:spPr>
          <a:xfrm>
            <a:off x="458791" y="1855728"/>
            <a:ext cx="3921862" cy="3489281"/>
          </a:xfrm>
          <a:prstGeom prst="rect">
            <a:avLst/>
          </a:prstGeom>
        </p:spPr>
        <p:txBody>
          <a:bodyPr vert="horz" lIns="91440" tIns="45720" rIns="91440" bIns="45720" rtlCol="0" anchor="t" anchorCtr="0">
            <a:normAutofit/>
          </a:bodyPr>
          <a:lstStyle>
            <a:lvl1pPr algn="l" defTabSz="457200" rtl="0" eaLnBrk="1" latinLnBrk="0" hangingPunct="1">
              <a:lnSpc>
                <a:spcPct val="80000"/>
              </a:lnSpc>
              <a:spcBef>
                <a:spcPct val="0"/>
              </a:spcBef>
              <a:buNone/>
              <a:defRPr sz="4400" b="1" i="0" kern="1200">
                <a:solidFill>
                  <a:srgbClr val="0D4296"/>
                </a:solidFill>
                <a:latin typeface="Arial"/>
                <a:ea typeface="+mj-ea"/>
                <a:cs typeface="Arial"/>
              </a:defRPr>
            </a:lvl1pPr>
          </a:lstStyle>
          <a:p>
            <a:r>
              <a:rPr lang="en-GB" dirty="0" smtClean="0"/>
              <a:t>Main title</a:t>
            </a:r>
            <a:endParaRPr lang="en-US" dirty="0"/>
          </a:p>
        </p:txBody>
      </p:sp>
      <p:sp>
        <p:nvSpPr>
          <p:cNvPr id="7" name="Slide Number Placeholder 6"/>
          <p:cNvSpPr>
            <a:spLocks noGrp="1"/>
          </p:cNvSpPr>
          <p:nvPr userDrawn="1">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72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25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BD30EFA-4909-9149-8637-7AF4A121BA3E}" type="datetimeFigureOut">
              <a:rPr lang="en-US" smtClean="0">
                <a:solidFill>
                  <a:prstClr val="black">
                    <a:tint val="75000"/>
                  </a:prstClr>
                </a:solidFill>
              </a:rPr>
              <a:pPr/>
              <a:t>3/21/2019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0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BD30EFA-4909-9149-8637-7AF4A121BA3E}" type="datetimeFigureOut">
              <a:rPr lang="en-US" smtClean="0">
                <a:solidFill>
                  <a:prstClr val="black">
                    <a:tint val="75000"/>
                  </a:prstClr>
                </a:solidFill>
              </a:rPr>
              <a:pPr/>
              <a:t>3/21/2019</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58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BD30EFA-4909-9149-8637-7AF4A121BA3E}" type="datetimeFigureOut">
              <a:rPr lang="en-US" smtClean="0">
                <a:solidFill>
                  <a:prstClr val="black">
                    <a:tint val="75000"/>
                  </a:prstClr>
                </a:solidFill>
              </a:rPr>
              <a:pPr/>
              <a:t>3/21/2019</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879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30EFA-4909-9149-8637-7AF4A121BA3E}" type="datetimeFigureOut">
              <a:rPr lang="en-US" smtClean="0">
                <a:solidFill>
                  <a:prstClr val="black">
                    <a:tint val="75000"/>
                  </a:prstClr>
                </a:solidFill>
              </a:rPr>
              <a:pPr/>
              <a:t>3/21/2019</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155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BD30EFA-4909-9149-8637-7AF4A121BA3E}" type="datetimeFigureOut">
              <a:rPr lang="en-US" smtClean="0">
                <a:solidFill>
                  <a:prstClr val="black">
                    <a:tint val="75000"/>
                  </a:prstClr>
                </a:solidFill>
              </a:rPr>
              <a:pPr/>
              <a:t>3/21/2019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0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248187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BD30EFA-4909-9149-8637-7AF4A121BA3E}" type="datetimeFigureOut">
              <a:rPr lang="en-US" smtClean="0">
                <a:solidFill>
                  <a:prstClr val="black">
                    <a:tint val="75000"/>
                  </a:prstClr>
                </a:solidFill>
              </a:rPr>
              <a:pPr defTabSz="457200"/>
              <a:t>3/21/2019</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78C05F8-E76C-F94C-95D6-AE6E501D4D8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044686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indmate.org.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8791" y="1196752"/>
            <a:ext cx="3958676" cy="434611"/>
          </a:xfrm>
          <a:solidFill>
            <a:schemeClr val="bg1"/>
          </a:solidFill>
        </p:spPr>
        <p:txBody>
          <a:bodyPr>
            <a:normAutofit/>
          </a:bodyPr>
          <a:lstStyle/>
          <a:p>
            <a:r>
              <a:rPr lang="en-US" dirty="0" smtClean="0"/>
              <a:t>S</a:t>
            </a:r>
            <a:endParaRPr lang="en-US" dirty="0"/>
          </a:p>
        </p:txBody>
      </p:sp>
      <p:sp>
        <p:nvSpPr>
          <p:cNvPr id="4" name="Title 3"/>
          <p:cNvSpPr>
            <a:spLocks noGrp="1"/>
          </p:cNvSpPr>
          <p:nvPr>
            <p:ph type="ctrTitle"/>
          </p:nvPr>
        </p:nvSpPr>
        <p:spPr>
          <a:xfrm>
            <a:off x="323528" y="1340768"/>
            <a:ext cx="4320480" cy="3192155"/>
          </a:xfrm>
        </p:spPr>
        <p:txBody>
          <a:bodyPr>
            <a:normAutofit fontScale="90000"/>
          </a:bodyPr>
          <a:lstStyle/>
          <a:p>
            <a:r>
              <a:rPr lang="en-US" sz="4700" dirty="0" err="1" smtClean="0"/>
              <a:t>Stanningley</a:t>
            </a:r>
            <a:r>
              <a:rPr lang="en-US" dirty="0" smtClean="0"/>
              <a:t> </a:t>
            </a:r>
            <a:r>
              <a:rPr lang="en-US" sz="4700" dirty="0" smtClean="0"/>
              <a:t>Primary School</a:t>
            </a:r>
            <a:r>
              <a:rPr lang="en-US" dirty="0" smtClean="0"/>
              <a:t/>
            </a:r>
            <a:br>
              <a:rPr lang="en-US" dirty="0" smtClean="0"/>
            </a:br>
            <a:r>
              <a:rPr lang="en-US" dirty="0" err="1" smtClean="0"/>
              <a:t>MindMate</a:t>
            </a:r>
            <a:r>
              <a:rPr lang="en-US" dirty="0" smtClean="0"/>
              <a:t> Lessons</a:t>
            </a:r>
            <a:r>
              <a:rPr lang="en-US" dirty="0"/>
              <a:t>:  information</a:t>
            </a:r>
            <a:br>
              <a:rPr lang="en-US" dirty="0"/>
            </a:br>
            <a:r>
              <a:rPr lang="en-US" dirty="0" smtClean="0"/>
              <a:t>for parents</a:t>
            </a:r>
            <a:endParaRPr lang="en-US" dirty="0"/>
          </a:p>
        </p:txBody>
      </p:sp>
      <p:pic>
        <p:nvPicPr>
          <p:cNvPr id="5" name="Picture 4" descr="MM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1" y="5952809"/>
            <a:ext cx="3048363" cy="531352"/>
          </a:xfrm>
          <a:prstGeom prst="rect">
            <a:avLst/>
          </a:prstGeom>
        </p:spPr>
      </p:pic>
      <p:sp>
        <p:nvSpPr>
          <p:cNvPr id="7" name="Footer Placeholder 4"/>
          <p:cNvSpPr txBox="1">
            <a:spLocks/>
          </p:cNvSpPr>
          <p:nvPr/>
        </p:nvSpPr>
        <p:spPr>
          <a:xfrm>
            <a:off x="5900615" y="6435349"/>
            <a:ext cx="3056623"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 </a:t>
            </a:r>
            <a:r>
              <a:rPr lang="en-US" dirty="0" smtClean="0">
                <a:solidFill>
                  <a:prstClr val="white"/>
                </a:solidFill>
              </a:rPr>
              <a:t>Leeds South and East CCG</a:t>
            </a:r>
            <a:endParaRPr lang="en-US" dirty="0">
              <a:solidFill>
                <a:prstClr val="white"/>
              </a:solidFill>
            </a:endParaRPr>
          </a:p>
        </p:txBody>
      </p:sp>
    </p:spTree>
    <p:extLst>
      <p:ext uri="{BB962C8B-B14F-4D97-AF65-F5344CB8AC3E}">
        <p14:creationId xmlns:p14="http://schemas.microsoft.com/office/powerpoint/2010/main" val="3240343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mental health?</a:t>
            </a:r>
            <a:endParaRPr lang="en-GB" dirty="0"/>
          </a:p>
        </p:txBody>
      </p:sp>
      <p:sp>
        <p:nvSpPr>
          <p:cNvPr id="4" name="Content Placeholder 3"/>
          <p:cNvSpPr>
            <a:spLocks noGrp="1"/>
          </p:cNvSpPr>
          <p:nvPr>
            <p:ph idx="13"/>
          </p:nvPr>
        </p:nvSpPr>
        <p:spPr>
          <a:xfrm>
            <a:off x="509494" y="1340768"/>
            <a:ext cx="4062506" cy="2762622"/>
          </a:xfrm>
        </p:spPr>
        <p:txBody>
          <a:bodyPr>
            <a:noAutofit/>
          </a:bodyPr>
          <a:lstStyle/>
          <a:p>
            <a:r>
              <a:rPr lang="en-GB" sz="1800" dirty="0" smtClean="0"/>
              <a:t>If we are mentally healthy are we happy all the time? </a:t>
            </a:r>
          </a:p>
          <a:p>
            <a:r>
              <a:rPr lang="en-GB" sz="1800" dirty="0" smtClean="0">
                <a:solidFill>
                  <a:srgbClr val="0070C0"/>
                </a:solidFill>
              </a:rPr>
              <a:t>No sometimes we need to feel uncomfortable feelings </a:t>
            </a:r>
          </a:p>
          <a:p>
            <a:r>
              <a:rPr lang="en-GB" sz="1800" dirty="0" smtClean="0"/>
              <a:t>What happens if our uncomfortable feelings are there all the time? </a:t>
            </a:r>
          </a:p>
          <a:p>
            <a:r>
              <a:rPr lang="en-GB" sz="1800" dirty="0" smtClean="0">
                <a:solidFill>
                  <a:srgbClr val="0070C0"/>
                </a:solidFill>
              </a:rPr>
              <a:t>This is when we could have mental health problems</a:t>
            </a:r>
          </a:p>
          <a:p>
            <a:r>
              <a:rPr lang="en-GB" sz="1800" dirty="0" smtClean="0"/>
              <a:t>How common are mental health problems?</a:t>
            </a:r>
          </a:p>
          <a:p>
            <a:r>
              <a:rPr lang="en-GB" sz="1800" dirty="0" smtClean="0">
                <a:solidFill>
                  <a:srgbClr val="0070C0"/>
                </a:solidFill>
              </a:rPr>
              <a:t>1 in 4 adults and 1 in 10 children will have a mental health problem at some time in their life</a:t>
            </a:r>
          </a:p>
          <a:p>
            <a:r>
              <a:rPr lang="en-GB" sz="1800" dirty="0" smtClean="0"/>
              <a:t>Can you name any mental health problems?</a:t>
            </a:r>
          </a:p>
          <a:p>
            <a:r>
              <a:rPr lang="en-GB" sz="1800" dirty="0" smtClean="0">
                <a:solidFill>
                  <a:srgbClr val="0070C0"/>
                </a:solidFill>
              </a:rPr>
              <a:t>2 common mental health problems are depression and anxiety </a:t>
            </a:r>
            <a:endParaRPr lang="en-GB" sz="1800" dirty="0">
              <a:solidFill>
                <a:srgbClr val="0070C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35816"/>
            <a:ext cx="468840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4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are the lessons so important?</a:t>
            </a:r>
            <a:endParaRPr lang="en-GB" dirty="0"/>
          </a:p>
        </p:txBody>
      </p:sp>
      <p:sp>
        <p:nvSpPr>
          <p:cNvPr id="4" name="Content Placeholder 3"/>
          <p:cNvSpPr>
            <a:spLocks noGrp="1"/>
          </p:cNvSpPr>
          <p:nvPr>
            <p:ph idx="13"/>
          </p:nvPr>
        </p:nvSpPr>
        <p:spPr>
          <a:xfrm>
            <a:off x="457200" y="1484784"/>
            <a:ext cx="5338936" cy="4824536"/>
          </a:xfrm>
        </p:spPr>
        <p:txBody>
          <a:bodyPr>
            <a:noAutofit/>
          </a:bodyPr>
          <a:lstStyle/>
          <a:p>
            <a:pPr>
              <a:lnSpc>
                <a:spcPct val="120000"/>
              </a:lnSpc>
              <a:spcBef>
                <a:spcPct val="20000"/>
              </a:spcBef>
              <a:buClrTx/>
            </a:pPr>
            <a:r>
              <a:rPr lang="en-GB" sz="2400" kern="1200" dirty="0">
                <a:latin typeface="Arial" panose="020B0604020202020204" pitchFamily="34" charset="0"/>
                <a:cs typeface="Arial" panose="020B0604020202020204" pitchFamily="34" charset="0"/>
              </a:rPr>
              <a:t>We want everyone to be able to talk about how they feel</a:t>
            </a:r>
          </a:p>
          <a:p>
            <a:pPr>
              <a:lnSpc>
                <a:spcPct val="120000"/>
              </a:lnSpc>
              <a:spcBef>
                <a:spcPct val="20000"/>
              </a:spcBef>
              <a:buClrTx/>
            </a:pPr>
            <a:r>
              <a:rPr lang="en-GB" sz="2400" kern="1200" dirty="0">
                <a:latin typeface="Arial" panose="020B0604020202020204" pitchFamily="34" charset="0"/>
                <a:cs typeface="Arial" panose="020B0604020202020204" pitchFamily="34" charset="0"/>
              </a:rPr>
              <a:t>1 in 10 pupils will have a mental health problem at some point</a:t>
            </a:r>
          </a:p>
          <a:p>
            <a:pPr>
              <a:lnSpc>
                <a:spcPct val="120000"/>
              </a:lnSpc>
              <a:spcBef>
                <a:spcPct val="20000"/>
              </a:spcBef>
              <a:buClrTx/>
            </a:pPr>
            <a:r>
              <a:rPr lang="en-GB" sz="2400" kern="1200" dirty="0">
                <a:latin typeface="Arial" panose="020B0604020202020204" pitchFamily="34" charset="0"/>
                <a:cs typeface="Arial" panose="020B0604020202020204" pitchFamily="34" charset="0"/>
              </a:rPr>
              <a:t>Good mental health in childhood leads to less mental illness in </a:t>
            </a:r>
            <a:r>
              <a:rPr lang="en-GB" sz="2400" kern="1200" dirty="0" smtClean="0">
                <a:latin typeface="Arial" panose="020B0604020202020204" pitchFamily="34" charset="0"/>
                <a:cs typeface="Arial" panose="020B0604020202020204" pitchFamily="34" charset="0"/>
              </a:rPr>
              <a:t>adults</a:t>
            </a:r>
            <a:endParaRPr lang="en-GB" sz="2400" kern="1200" dirty="0">
              <a:latin typeface="Arial" panose="020B0604020202020204" pitchFamily="34" charset="0"/>
              <a:cs typeface="Arial" panose="020B0604020202020204" pitchFamily="34" charset="0"/>
            </a:endParaRPr>
          </a:p>
          <a:p>
            <a:pPr>
              <a:lnSpc>
                <a:spcPct val="120000"/>
              </a:lnSpc>
              <a:spcBef>
                <a:spcPct val="20000"/>
              </a:spcBef>
              <a:buClrTx/>
            </a:pPr>
            <a:r>
              <a:rPr lang="en-GB" sz="2400" kern="1200" dirty="0" smtClean="0">
                <a:latin typeface="Arial" panose="020B0604020202020204" pitchFamily="34" charset="0"/>
                <a:cs typeface="Arial" panose="020B0604020202020204" pitchFamily="34" charset="0"/>
              </a:rPr>
              <a:t>Working together parents and school staff can </a:t>
            </a:r>
            <a:r>
              <a:rPr lang="en-GB" sz="2400" kern="1200" dirty="0">
                <a:latin typeface="Arial" panose="020B0604020202020204" pitchFamily="34" charset="0"/>
                <a:cs typeface="Arial" panose="020B0604020202020204" pitchFamily="34" charset="0"/>
              </a:rPr>
              <a:t>help </a:t>
            </a:r>
            <a:r>
              <a:rPr lang="en-GB" sz="2400" kern="1200" dirty="0" smtClean="0">
                <a:latin typeface="Arial" panose="020B0604020202020204" pitchFamily="34" charset="0"/>
                <a:cs typeface="Arial" panose="020B0604020202020204" pitchFamily="34" charset="0"/>
              </a:rPr>
              <a:t>children build </a:t>
            </a:r>
            <a:r>
              <a:rPr lang="en-GB" sz="2400" kern="1200" dirty="0">
                <a:latin typeface="Arial" panose="020B0604020202020204" pitchFamily="34" charset="0"/>
                <a:cs typeface="Arial" panose="020B0604020202020204" pitchFamily="34" charset="0"/>
              </a:rPr>
              <a:t>resilience, manage their emotions and have a happy and healthy life </a:t>
            </a:r>
            <a:endParaRPr lang="en-GB" sz="2400" kern="1200" dirty="0">
              <a:solidFill>
                <a:srgbClr val="005EB8"/>
              </a:solidFill>
              <a:latin typeface="Arial" panose="020B0604020202020204" pitchFamily="34" charset="0"/>
              <a:cs typeface="Arial" panose="020B0604020202020204" pitchFamily="34" charset="0"/>
            </a:endParaRPr>
          </a:p>
          <a:p>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46798"/>
            <a:ext cx="3347411" cy="296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25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is it important to have good mental health?</a:t>
            </a:r>
            <a:endParaRPr lang="en-GB" dirty="0"/>
          </a:p>
        </p:txBody>
      </p:sp>
      <p:sp>
        <p:nvSpPr>
          <p:cNvPr id="3" name="Content Placeholder 2"/>
          <p:cNvSpPr>
            <a:spLocks noGrp="1"/>
          </p:cNvSpPr>
          <p:nvPr>
            <p:ph idx="1"/>
          </p:nvPr>
        </p:nvSpPr>
        <p:spPr>
          <a:xfrm>
            <a:off x="457200" y="1600201"/>
            <a:ext cx="6563072" cy="461682"/>
          </a:xfrm>
        </p:spPr>
        <p:txBody>
          <a:bodyPr>
            <a:noAutofit/>
          </a:bodyPr>
          <a:lstStyle/>
          <a:p>
            <a:r>
              <a:rPr lang="en-GB" sz="2000" dirty="0" smtClean="0"/>
              <a:t>Children with good mental health are better at:</a:t>
            </a:r>
            <a:endParaRPr lang="en-GB" sz="2000" dirty="0"/>
          </a:p>
        </p:txBody>
      </p:sp>
      <p:sp>
        <p:nvSpPr>
          <p:cNvPr id="4" name="Content Placeholder 3"/>
          <p:cNvSpPr>
            <a:spLocks noGrp="1"/>
          </p:cNvSpPr>
          <p:nvPr>
            <p:ph idx="13"/>
          </p:nvPr>
        </p:nvSpPr>
        <p:spPr>
          <a:xfrm>
            <a:off x="486662" y="2348880"/>
            <a:ext cx="4062506" cy="2762622"/>
          </a:xfrm>
        </p:spPr>
        <p:txBody>
          <a:bodyPr>
            <a:noAutofit/>
          </a:bodyPr>
          <a:lstStyle/>
          <a:p>
            <a:r>
              <a:rPr lang="en-GB" dirty="0" smtClean="0"/>
              <a:t>Managing their behaviour</a:t>
            </a:r>
          </a:p>
          <a:p>
            <a:pPr indent="0">
              <a:buNone/>
            </a:pPr>
            <a:endParaRPr lang="en-GB" dirty="0" smtClean="0"/>
          </a:p>
          <a:p>
            <a:r>
              <a:rPr lang="en-GB" dirty="0" smtClean="0"/>
              <a:t>Coping with difficult situations and life changes </a:t>
            </a:r>
          </a:p>
          <a:p>
            <a:pPr indent="0">
              <a:buNone/>
            </a:pPr>
            <a:endParaRPr lang="en-GB" dirty="0" smtClean="0"/>
          </a:p>
          <a:p>
            <a:r>
              <a:rPr lang="en-GB" dirty="0" smtClean="0"/>
              <a:t>Doing well at school</a:t>
            </a:r>
          </a:p>
          <a:p>
            <a:pPr indent="0">
              <a:buNone/>
            </a:pPr>
            <a:endParaRPr lang="en-GB" dirty="0" smtClean="0"/>
          </a:p>
          <a:p>
            <a:r>
              <a:rPr lang="en-GB" dirty="0" smtClean="0"/>
              <a:t>Making and keeping friends</a:t>
            </a:r>
          </a:p>
          <a:p>
            <a:pPr indent="0">
              <a:buNone/>
            </a:pPr>
            <a:endParaRPr lang="en-GB" dirty="0" smtClean="0"/>
          </a:p>
          <a:p>
            <a:r>
              <a:rPr lang="en-GB" dirty="0" smtClean="0"/>
              <a:t>Doing well at sports and hobbies </a:t>
            </a:r>
            <a:endParaRPr lang="en-GB" dirty="0"/>
          </a:p>
        </p:txBody>
      </p:sp>
      <p:pic>
        <p:nvPicPr>
          <p:cNvPr id="2050" name="Picture 2" descr="L:\Health and Wellbeing Service Programmes\PROGRAMMES &amp; PROJECTS\EWMH\Curriculum\MindMate Lessons\The Lessons\feeling-goo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772816"/>
            <a:ext cx="4341862" cy="434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493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a:t>
            </a:r>
            <a:r>
              <a:rPr lang="en-GB" dirty="0" err="1" smtClean="0"/>
              <a:t>Mindmate</a:t>
            </a:r>
            <a:r>
              <a:rPr lang="en-GB" dirty="0" smtClean="0"/>
              <a:t>? What will pupils do in the lessons?</a:t>
            </a:r>
            <a:endParaRPr lang="en-GB" dirty="0"/>
          </a:p>
        </p:txBody>
      </p:sp>
      <p:sp>
        <p:nvSpPr>
          <p:cNvPr id="4" name="Content Placeholder 3"/>
          <p:cNvSpPr>
            <a:spLocks noGrp="1"/>
          </p:cNvSpPr>
          <p:nvPr>
            <p:ph idx="13"/>
          </p:nvPr>
        </p:nvSpPr>
        <p:spPr>
          <a:xfrm>
            <a:off x="463714" y="1319948"/>
            <a:ext cx="8280921" cy="4485315"/>
          </a:xfrm>
        </p:spPr>
        <p:txBody>
          <a:bodyPr>
            <a:noAutofit/>
          </a:bodyPr>
          <a:lstStyle/>
          <a:p>
            <a:pPr indent="0">
              <a:buNone/>
            </a:pPr>
            <a:endParaRPr lang="en-US" sz="2200" dirty="0" smtClean="0"/>
          </a:p>
          <a:p>
            <a:pPr indent="0">
              <a:buNone/>
            </a:pPr>
            <a:r>
              <a:rPr lang="en-US" sz="3000" dirty="0" err="1" smtClean="0"/>
              <a:t>MindMate</a:t>
            </a:r>
            <a:r>
              <a:rPr lang="en-US" sz="3000" dirty="0" smtClean="0"/>
              <a:t> </a:t>
            </a:r>
            <a:r>
              <a:rPr lang="en-US" sz="3000" dirty="0"/>
              <a:t>is:</a:t>
            </a:r>
          </a:p>
          <a:p>
            <a:pPr indent="0">
              <a:buNone/>
            </a:pPr>
            <a:r>
              <a:rPr lang="en-US" sz="2400" dirty="0" smtClean="0"/>
              <a:t>A </a:t>
            </a:r>
            <a:r>
              <a:rPr lang="en-US" sz="2400" dirty="0"/>
              <a:t>series of 6 lessons per year aimed at improving children’s mental health and </a:t>
            </a:r>
            <a:r>
              <a:rPr lang="en-US" sz="2400" dirty="0" smtClean="0"/>
              <a:t>wellbeing</a:t>
            </a:r>
          </a:p>
          <a:p>
            <a:pPr indent="0">
              <a:buNone/>
            </a:pPr>
            <a:endParaRPr lang="en-GB" sz="2400" dirty="0" smtClean="0"/>
          </a:p>
          <a:p>
            <a:pPr>
              <a:lnSpc>
                <a:spcPct val="150000"/>
              </a:lnSpc>
            </a:pPr>
            <a:r>
              <a:rPr lang="en-GB" sz="2400" dirty="0" smtClean="0"/>
              <a:t>Watch videos</a:t>
            </a:r>
          </a:p>
          <a:p>
            <a:pPr>
              <a:lnSpc>
                <a:spcPct val="150000"/>
              </a:lnSpc>
            </a:pPr>
            <a:r>
              <a:rPr lang="en-GB" sz="2400" dirty="0" smtClean="0"/>
              <a:t>Talk in pairs </a:t>
            </a:r>
          </a:p>
          <a:p>
            <a:pPr>
              <a:lnSpc>
                <a:spcPct val="150000"/>
              </a:lnSpc>
            </a:pPr>
            <a:r>
              <a:rPr lang="en-GB" sz="2400" dirty="0" smtClean="0"/>
              <a:t>Learn about their feelings</a:t>
            </a:r>
          </a:p>
          <a:p>
            <a:pPr>
              <a:lnSpc>
                <a:spcPct val="150000"/>
              </a:lnSpc>
            </a:pPr>
            <a:r>
              <a:rPr lang="en-GB" sz="2400" dirty="0" smtClean="0"/>
              <a:t>See familiar faces such as Disney </a:t>
            </a:r>
            <a:r>
              <a:rPr lang="en-GB" sz="2400" dirty="0"/>
              <a:t>and </a:t>
            </a:r>
            <a:r>
              <a:rPr lang="en-GB" sz="2400" dirty="0" smtClean="0"/>
              <a:t>cartoon characters</a:t>
            </a:r>
          </a:p>
          <a:p>
            <a:pPr>
              <a:lnSpc>
                <a:spcPct val="150000"/>
              </a:lnSpc>
            </a:pPr>
            <a:r>
              <a:rPr lang="en-GB" sz="2400" dirty="0" smtClean="0"/>
              <a:t>Practice ways of helping themselves and others </a:t>
            </a:r>
            <a:endParaRPr lang="en-GB" sz="2400" dirty="0"/>
          </a:p>
        </p:txBody>
      </p:sp>
      <p:sp>
        <p:nvSpPr>
          <p:cNvPr id="3" name="AutoShape 2" descr="Image result for elmer the eleph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2708920"/>
            <a:ext cx="2393587" cy="214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58244" y="6372036"/>
            <a:ext cx="3351559" cy="369332"/>
          </a:xfrm>
          <a:prstGeom prst="rect">
            <a:avLst/>
          </a:prstGeom>
        </p:spPr>
        <p:txBody>
          <a:bodyPr wrap="none">
            <a:spAutoFit/>
          </a:bodyPr>
          <a:lstStyle/>
          <a:p>
            <a:r>
              <a:rPr lang="en-GB" dirty="0"/>
              <a:t>Copyright © 2017 Andersen Press</a:t>
            </a:r>
          </a:p>
        </p:txBody>
      </p:sp>
    </p:spTree>
    <p:extLst>
      <p:ext uri="{BB962C8B-B14F-4D97-AF65-F5344CB8AC3E}">
        <p14:creationId xmlns:p14="http://schemas.microsoft.com/office/powerpoint/2010/main" val="1947025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the lessons help?</a:t>
            </a:r>
            <a:endParaRPr lang="en-GB" dirty="0"/>
          </a:p>
        </p:txBody>
      </p:sp>
      <p:sp>
        <p:nvSpPr>
          <p:cNvPr id="4" name="Content Placeholder 3"/>
          <p:cNvSpPr>
            <a:spLocks noGrp="1"/>
          </p:cNvSpPr>
          <p:nvPr>
            <p:ph idx="13"/>
          </p:nvPr>
        </p:nvSpPr>
        <p:spPr>
          <a:xfrm>
            <a:off x="457200" y="1526283"/>
            <a:ext cx="4806280" cy="4608511"/>
          </a:xfrm>
        </p:spPr>
        <p:txBody>
          <a:bodyPr>
            <a:normAutofit/>
          </a:bodyPr>
          <a:lstStyle/>
          <a:p>
            <a:r>
              <a:rPr lang="en-GB" sz="2400" dirty="0" smtClean="0"/>
              <a:t>They will teach skills, such as self awareness, to help pupils look after themselves and support their friends</a:t>
            </a:r>
          </a:p>
          <a:p>
            <a:pPr indent="0">
              <a:buNone/>
            </a:pPr>
            <a:endParaRPr lang="en-GB" sz="2400" dirty="0" smtClean="0"/>
          </a:p>
          <a:p>
            <a:r>
              <a:rPr lang="en-GB" sz="2400" dirty="0" smtClean="0"/>
              <a:t>They will explore life changes and healthy relationships</a:t>
            </a:r>
          </a:p>
          <a:p>
            <a:pPr indent="0">
              <a:buNone/>
            </a:pPr>
            <a:endParaRPr lang="en-GB" sz="2400" dirty="0" smtClean="0"/>
          </a:p>
          <a:p>
            <a:r>
              <a:rPr lang="en-GB" sz="2400" dirty="0" smtClean="0"/>
              <a:t>They will help pupils to see what they are good at and set goals in areas they need to improve </a:t>
            </a:r>
          </a:p>
          <a:p>
            <a:pPr indent="0">
              <a:buNone/>
            </a:pPr>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72816"/>
            <a:ext cx="417646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416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195172"/>
            <a:ext cx="8363271" cy="986590"/>
          </a:xfrm>
        </p:spPr>
        <p:txBody>
          <a:bodyPr>
            <a:normAutofit fontScale="90000"/>
          </a:bodyPr>
          <a:lstStyle/>
          <a:p>
            <a:r>
              <a:rPr lang="en-GB" dirty="0" smtClean="0"/>
              <a:t>How will children be kept safe?</a:t>
            </a:r>
            <a:endParaRPr lang="en-GB" dirty="0"/>
          </a:p>
        </p:txBody>
      </p:sp>
      <p:sp>
        <p:nvSpPr>
          <p:cNvPr id="4" name="Content Placeholder 3"/>
          <p:cNvSpPr>
            <a:spLocks noGrp="1"/>
          </p:cNvSpPr>
          <p:nvPr>
            <p:ph idx="13"/>
          </p:nvPr>
        </p:nvSpPr>
        <p:spPr>
          <a:xfrm>
            <a:off x="107504" y="1196752"/>
            <a:ext cx="8856984" cy="3378513"/>
          </a:xfrm>
        </p:spPr>
        <p:txBody>
          <a:bodyPr>
            <a:noAutofit/>
          </a:bodyPr>
          <a:lstStyle/>
          <a:p>
            <a:pPr>
              <a:spcAft>
                <a:spcPts val="1500"/>
              </a:spcAft>
            </a:pPr>
            <a:r>
              <a:rPr lang="en-GB" sz="2200" dirty="0" smtClean="0"/>
              <a:t>Each lesson will begin with a reminder of the class’s ground rules.</a:t>
            </a:r>
          </a:p>
          <a:p>
            <a:pPr>
              <a:spcAft>
                <a:spcPts val="1500"/>
              </a:spcAft>
            </a:pPr>
            <a:r>
              <a:rPr lang="en-GB" sz="2200" dirty="0" smtClean="0"/>
              <a:t>The teacher will explain the importance of confidentiality.</a:t>
            </a:r>
          </a:p>
          <a:p>
            <a:pPr>
              <a:spcAft>
                <a:spcPts val="1500"/>
              </a:spcAft>
            </a:pPr>
            <a:r>
              <a:rPr lang="en-GB" sz="2200" dirty="0" smtClean="0"/>
              <a:t>Particularly vulnerable pupils will be treated sympathetically and warned of sensitive issues before the lessons</a:t>
            </a:r>
          </a:p>
          <a:p>
            <a:pPr>
              <a:spcAft>
                <a:spcPts val="1500"/>
              </a:spcAft>
            </a:pPr>
            <a:r>
              <a:rPr lang="en-GB" sz="2200" dirty="0" smtClean="0"/>
              <a:t>With very sensitive topics pupils will use videos, stories and role play </a:t>
            </a:r>
          </a:p>
          <a:p>
            <a:pPr>
              <a:spcAft>
                <a:spcPts val="1500"/>
              </a:spcAft>
            </a:pPr>
            <a:r>
              <a:rPr lang="en-GB" sz="2200" dirty="0" smtClean="0"/>
              <a:t>The content will be age appropriate; with very young children looking at very simple concepts such as naming feelings and making friends </a:t>
            </a:r>
            <a:endParaRPr lang="en-GB" sz="2200" dirty="0"/>
          </a:p>
        </p:txBody>
      </p:sp>
      <p:pic>
        <p:nvPicPr>
          <p:cNvPr id="2050" name="Picture 2"/>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947330" y="4158138"/>
            <a:ext cx="3249339"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388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48"/>
            <a:ext cx="8589108" cy="1278668"/>
          </a:xfrm>
        </p:spPr>
        <p:txBody>
          <a:bodyPr>
            <a:normAutofit/>
          </a:bodyPr>
          <a:lstStyle/>
          <a:p>
            <a:r>
              <a:rPr lang="en-GB" dirty="0" smtClean="0"/>
              <a:t>Additional resources and help</a:t>
            </a:r>
            <a:endParaRPr lang="en-US" dirty="0"/>
          </a:p>
        </p:txBody>
      </p:sp>
      <p:sp>
        <p:nvSpPr>
          <p:cNvPr id="15" name="Rounded Rectangle 14"/>
          <p:cNvSpPr/>
          <p:nvPr/>
        </p:nvSpPr>
        <p:spPr>
          <a:xfrm>
            <a:off x="373755" y="1668586"/>
            <a:ext cx="3250630" cy="1682260"/>
          </a:xfrm>
          <a:prstGeom prst="roundRect">
            <a:avLst>
              <a:gd name="adj" fmla="val 19862"/>
            </a:avLst>
          </a:prstGeom>
          <a:solidFill>
            <a:srgbClr val="E658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Triangle 15"/>
          <p:cNvSpPr/>
          <p:nvPr/>
        </p:nvSpPr>
        <p:spPr>
          <a:xfrm flipV="1">
            <a:off x="700853" y="3204308"/>
            <a:ext cx="1074615" cy="625502"/>
          </a:xfrm>
          <a:prstGeom prst="rtTriangle">
            <a:avLst/>
          </a:prstGeom>
          <a:solidFill>
            <a:srgbClr val="E658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
          </p:nvPr>
        </p:nvSpPr>
        <p:spPr>
          <a:xfrm>
            <a:off x="565007" y="1817994"/>
            <a:ext cx="2893302" cy="1366776"/>
          </a:xfrm>
        </p:spPr>
        <p:txBody>
          <a:bodyPr>
            <a:normAutofit/>
          </a:bodyPr>
          <a:lstStyle/>
          <a:p>
            <a:r>
              <a:rPr lang="en-GB" sz="3500" dirty="0" smtClean="0">
                <a:solidFill>
                  <a:schemeClr val="bg1"/>
                </a:solidFill>
              </a:rPr>
              <a:t>Where can I go for help?</a:t>
            </a:r>
            <a:endParaRPr lang="en-GB" sz="3500" dirty="0">
              <a:solidFill>
                <a:schemeClr val="bg1"/>
              </a:solidFill>
            </a:endParaRPr>
          </a:p>
        </p:txBody>
      </p:sp>
      <p:sp>
        <p:nvSpPr>
          <p:cNvPr id="18" name="Footer Placeholder 4"/>
          <p:cNvSpPr txBox="1">
            <a:spLocks/>
          </p:cNvSpPr>
          <p:nvPr/>
        </p:nvSpPr>
        <p:spPr>
          <a:xfrm>
            <a:off x="7784356" y="6435349"/>
            <a:ext cx="1172882"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E4930D6-E181-4F4D-8989-5D96AA797112}" type="slidenum">
              <a:rPr lang="en-US" smtClean="0"/>
              <a:t>8</a:t>
            </a:fld>
            <a:endParaRPr lang="en-US" dirty="0"/>
          </a:p>
        </p:txBody>
      </p:sp>
      <p:sp>
        <p:nvSpPr>
          <p:cNvPr id="10" name="Content Placeholder 3"/>
          <p:cNvSpPr>
            <a:spLocks noGrp="1"/>
          </p:cNvSpPr>
          <p:nvPr>
            <p:ph idx="13"/>
          </p:nvPr>
        </p:nvSpPr>
        <p:spPr>
          <a:xfrm>
            <a:off x="3886200" y="1535189"/>
            <a:ext cx="5121032" cy="4189580"/>
          </a:xfrm>
        </p:spPr>
        <p:txBody>
          <a:bodyPr>
            <a:noAutofit/>
          </a:bodyPr>
          <a:lstStyle/>
          <a:p>
            <a:pPr marL="180000" lvl="0" indent="-180000"/>
            <a:r>
              <a:rPr lang="en-GB" b="1" dirty="0" smtClean="0"/>
              <a:t>Talk</a:t>
            </a:r>
            <a:r>
              <a:rPr lang="en-GB" dirty="0" smtClean="0"/>
              <a:t> to your teacher or an adult in school</a:t>
            </a:r>
          </a:p>
          <a:p>
            <a:pPr marL="180000" lvl="0" indent="-180000"/>
            <a:endParaRPr lang="en-GB" dirty="0" smtClean="0"/>
          </a:p>
          <a:p>
            <a:pPr marL="180000" lvl="0" indent="-180000"/>
            <a:r>
              <a:rPr lang="en-GB" b="1" dirty="0" smtClean="0"/>
              <a:t>Talk</a:t>
            </a:r>
            <a:r>
              <a:rPr lang="en-GB" dirty="0" smtClean="0"/>
              <a:t> to your Mum, Dad or someone you trust at home about how you are feeling</a:t>
            </a:r>
          </a:p>
          <a:p>
            <a:pPr marL="180000" lvl="0" indent="-180000"/>
            <a:endParaRPr lang="en-GB" dirty="0" smtClean="0"/>
          </a:p>
          <a:p>
            <a:pPr marL="180000" lvl="0" indent="-180000"/>
            <a:r>
              <a:rPr lang="en-GB" b="1" dirty="0" smtClean="0"/>
              <a:t>If you have them: </a:t>
            </a:r>
            <a:r>
              <a:rPr lang="en-GB" dirty="0" smtClean="0"/>
              <a:t/>
            </a:r>
            <a:br>
              <a:rPr lang="en-GB" dirty="0" smtClean="0"/>
            </a:br>
            <a:r>
              <a:rPr lang="en-GB" dirty="0" smtClean="0"/>
              <a:t>– </a:t>
            </a:r>
            <a:r>
              <a:rPr lang="en-GB" sz="2000" b="1" dirty="0" smtClean="0">
                <a:latin typeface="Arial"/>
                <a:cs typeface="Arial"/>
              </a:rPr>
              <a:t>Write</a:t>
            </a:r>
            <a:r>
              <a:rPr lang="en-GB" sz="2000" dirty="0" smtClean="0">
                <a:latin typeface="Arial"/>
                <a:cs typeface="Arial"/>
              </a:rPr>
              <a:t> your worry down and post it in </a:t>
            </a:r>
            <a:br>
              <a:rPr lang="en-GB" sz="2000" dirty="0" smtClean="0">
                <a:latin typeface="Arial"/>
                <a:cs typeface="Arial"/>
              </a:rPr>
            </a:br>
            <a:r>
              <a:rPr lang="en-GB" sz="2000" dirty="0" smtClean="0">
                <a:latin typeface="Arial"/>
                <a:cs typeface="Arial"/>
              </a:rPr>
              <a:t>the class worry box</a:t>
            </a:r>
            <a:br>
              <a:rPr lang="en-GB" sz="2000" dirty="0" smtClean="0">
                <a:latin typeface="Arial"/>
                <a:cs typeface="Arial"/>
              </a:rPr>
            </a:br>
            <a:r>
              <a:rPr lang="en-GB" dirty="0" smtClean="0"/>
              <a:t>– </a:t>
            </a:r>
            <a:r>
              <a:rPr lang="en-GB" sz="2000" b="1" dirty="0" smtClean="0">
                <a:latin typeface="Arial"/>
                <a:cs typeface="Arial"/>
              </a:rPr>
              <a:t>Talk</a:t>
            </a:r>
            <a:r>
              <a:rPr lang="en-GB" sz="2000" dirty="0" smtClean="0">
                <a:latin typeface="Arial"/>
                <a:cs typeface="Arial"/>
              </a:rPr>
              <a:t> to a </a:t>
            </a:r>
            <a:r>
              <a:rPr lang="en-GB" dirty="0" err="1" smtClean="0"/>
              <a:t>Stanningley</a:t>
            </a:r>
            <a:r>
              <a:rPr lang="en-GB" dirty="0" smtClean="0"/>
              <a:t> </a:t>
            </a:r>
            <a:r>
              <a:rPr lang="en-GB" sz="2000" dirty="0" smtClean="0">
                <a:latin typeface="Arial"/>
                <a:cs typeface="Arial"/>
              </a:rPr>
              <a:t>problem solver in the school playground</a:t>
            </a:r>
          </a:p>
          <a:p>
            <a:pPr marL="180000" lvl="0" indent="-180000"/>
            <a:r>
              <a:rPr lang="en-GB" b="1" dirty="0" smtClean="0"/>
              <a:t>Contact:</a:t>
            </a:r>
          </a:p>
          <a:p>
            <a:pPr marL="180000" lvl="0" indent="-180000"/>
            <a:endParaRPr lang="en-GB" b="1" dirty="0" smtClean="0"/>
          </a:p>
          <a:p>
            <a:pPr marL="180000" lvl="0" indent="-180000"/>
            <a:endParaRPr lang="en-GB" b="1" dirty="0"/>
          </a:p>
          <a:p>
            <a:pPr marL="180000" indent="-180000"/>
            <a:r>
              <a:rPr lang="en-GB" b="1" dirty="0" smtClean="0">
                <a:solidFill>
                  <a:srgbClr val="1C74FF"/>
                </a:solidFill>
                <a:hlinkClick r:id="rId3"/>
              </a:rPr>
              <a:t>www.mindmate.org.uk</a:t>
            </a:r>
            <a:endParaRPr lang="en-GB" b="1" dirty="0" smtClean="0">
              <a:solidFill>
                <a:srgbClr val="1C74FF"/>
              </a:solidFill>
            </a:endParaRPr>
          </a:p>
          <a:p>
            <a:pPr indent="0">
              <a:buNone/>
            </a:pPr>
            <a:endParaRPr lang="en-GB" b="1" dirty="0" smtClean="0">
              <a:solidFill>
                <a:srgbClr val="1C74FF"/>
              </a:solidFill>
            </a:endParaRPr>
          </a:p>
          <a:p>
            <a:pPr indent="0">
              <a:buNone/>
            </a:pPr>
            <a:endParaRPr lang="en-GB" b="1" dirty="0" smtClean="0"/>
          </a:p>
          <a:p>
            <a:pPr marL="180000" lvl="0" indent="-180000"/>
            <a:endParaRPr lang="en-GB" dirty="0" smtClean="0"/>
          </a:p>
        </p:txBody>
      </p:sp>
      <p:pic>
        <p:nvPicPr>
          <p:cNvPr id="11" name="Picture 4" descr="http://bell-farm.co.uk/public/images/Safeguarding/ChildLine20logo.jpg"/>
          <p:cNvPicPr>
            <a:picLocks noChangeAspect="1" noChangeArrowheads="1"/>
          </p:cNvPicPr>
          <p:nvPr/>
        </p:nvPicPr>
        <p:blipFill>
          <a:blip r:embed="rId4" cstate="print">
            <a:alphaModFix/>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bwMode="auto">
          <a:xfrm>
            <a:off x="6084169" y="4725143"/>
            <a:ext cx="1909122" cy="696231"/>
          </a:xfrm>
          <a:prstGeom prst="rect">
            <a:avLst/>
          </a:prstGeom>
          <a:solidFill>
            <a:srgbClr val="E4F5FD"/>
          </a:solidFill>
          <a:extLst/>
        </p:spPr>
      </p:pic>
    </p:spTree>
    <p:extLst>
      <p:ext uri="{BB962C8B-B14F-4D97-AF65-F5344CB8AC3E}">
        <p14:creationId xmlns:p14="http://schemas.microsoft.com/office/powerpoint/2010/main" val="1339027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684</Words>
  <Application>Microsoft Office PowerPoint</Application>
  <PresentationFormat>On-screen Show (4:3)</PresentationFormat>
  <Paragraphs>78</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1_Office Theme</vt:lpstr>
      <vt:lpstr>Stanningley Primary School MindMate Lessons:  information for parents</vt:lpstr>
      <vt:lpstr>What is mental health?</vt:lpstr>
      <vt:lpstr>Why are the lessons so important?</vt:lpstr>
      <vt:lpstr>Why is it important to have good mental health?</vt:lpstr>
      <vt:lpstr>What is Mindmate? What will pupils do in the lessons?</vt:lpstr>
      <vt:lpstr>How will the lessons help?</vt:lpstr>
      <vt:lpstr>How will children be kept safe?</vt:lpstr>
      <vt:lpstr>Additional resources and help</vt:lpstr>
    </vt:vector>
  </TitlesOfParts>
  <Company>Leeds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MindMate Lessons Assembly KS2</dc:title>
  <dc:creator>Cater, Alison</dc:creator>
  <cp:lastModifiedBy>HUDSON, Jemma</cp:lastModifiedBy>
  <cp:revision>37</cp:revision>
  <dcterms:created xsi:type="dcterms:W3CDTF">2017-05-15T08:38:34Z</dcterms:created>
  <dcterms:modified xsi:type="dcterms:W3CDTF">2019-03-21T11:09:26Z</dcterms:modified>
</cp:coreProperties>
</file>